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312" r:id="rId6"/>
    <p:sldId id="313" r:id="rId7"/>
    <p:sldId id="323" r:id="rId8"/>
    <p:sldId id="261" r:id="rId9"/>
    <p:sldId id="317" r:id="rId10"/>
    <p:sldId id="263" r:id="rId11"/>
    <p:sldId id="321" r:id="rId12"/>
  </p:sldIdLst>
  <p:sldSz cx="9144000" cy="5143500" type="screen16x9"/>
  <p:notesSz cx="6858000" cy="9144000"/>
  <p:embeddedFontLst>
    <p:embeddedFont>
      <p:font typeface="SimSun" panose="02010600030101010101" pitchFamily="2" charset="-122"/>
      <p:regular r:id="rId16"/>
    </p:embeddedFont>
    <p:embeddedFont>
      <p:font typeface="Raleway"/>
      <p:regular r:id="rId17"/>
    </p:embeddedFont>
    <p:embeddedFont>
      <p:font typeface="Lato" panose="020F0502020204030203"/>
      <p:regular r:id="rId18"/>
    </p:embeddedFont>
    <p:embeddedFont>
      <p:font typeface="Malgun Gothic" panose="020B0503020000020004" pitchFamily="34" charset="-127"/>
      <p:regular r:id="rId19"/>
    </p:embeddedFont>
    <p:embeddedFont>
      <p:font typeface="Yu Gothic UI Semilight" panose="020B0400000000000000" pitchFamily="34" charset="-128"/>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49" userDrawn="1">
          <p15:clr>
            <a:srgbClr val="A4A3A4"/>
          </p15:clr>
        </p15:guide>
        <p15:guide id="2" pos="29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F35"/>
    <a:srgbClr val="037EED"/>
    <a:srgbClr val="CB0144"/>
    <a:srgbClr val="64FC93"/>
    <a:srgbClr val="9E5C4A"/>
    <a:srgbClr val="0DD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2" d="100"/>
          <a:sy n="92" d="100"/>
        </p:scale>
        <p:origin x="756" y="72"/>
      </p:cViewPr>
      <p:guideLst>
        <p:guide orient="horz" pos="1649"/>
        <p:guide pos="29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75000"/>
                    <a:lumOff val="2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1pPr>
            <a:lvl2pPr marL="914400" lvl="1"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2pPr>
            <a:lvl3pPr marL="1371600" lvl="2"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3pPr>
            <a:lvl4pPr marL="1828800" lvl="3"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4pPr>
            <a:lvl5pPr marL="2286000" lvl="4"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5pPr>
            <a:lvl6pPr marL="2743200" lvl="5"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6pPr>
            <a:lvl7pPr marL="3200400" lvl="6"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7pPr>
            <a:lvl8pPr marL="3657600" lvl="7"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8pPr>
            <a:lvl9pPr marL="4114800" lvl="8"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9pPr>
          </a:lstStyle>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panose="020F0502020204030203"/>
                <a:ea typeface="Lato" panose="020F0502020204030203"/>
                <a:cs typeface="Lato" panose="020F0502020204030203"/>
                <a:sym typeface="Lato" panose="020F0502020204030203"/>
              </a:defRPr>
            </a:lvl1pPr>
            <a:lvl2pPr lvl="1" algn="r">
              <a:buNone/>
              <a:defRPr sz="1300">
                <a:solidFill>
                  <a:schemeClr val="accent6"/>
                </a:solidFill>
                <a:latin typeface="Lato" panose="020F0502020204030203"/>
                <a:ea typeface="Lato" panose="020F0502020204030203"/>
                <a:cs typeface="Lato" panose="020F0502020204030203"/>
                <a:sym typeface="Lato" panose="020F0502020204030203"/>
              </a:defRPr>
            </a:lvl2pPr>
            <a:lvl3pPr lvl="2" algn="r">
              <a:buNone/>
              <a:defRPr sz="1300">
                <a:solidFill>
                  <a:schemeClr val="accent6"/>
                </a:solidFill>
                <a:latin typeface="Lato" panose="020F0502020204030203"/>
                <a:ea typeface="Lato" panose="020F0502020204030203"/>
                <a:cs typeface="Lato" panose="020F0502020204030203"/>
                <a:sym typeface="Lato" panose="020F0502020204030203"/>
              </a:defRPr>
            </a:lvl3pPr>
            <a:lvl4pPr lvl="3" algn="r">
              <a:buNone/>
              <a:defRPr sz="1300">
                <a:solidFill>
                  <a:schemeClr val="accent6"/>
                </a:solidFill>
                <a:latin typeface="Lato" panose="020F0502020204030203"/>
                <a:ea typeface="Lato" panose="020F0502020204030203"/>
                <a:cs typeface="Lato" panose="020F0502020204030203"/>
                <a:sym typeface="Lato" panose="020F0502020204030203"/>
              </a:defRPr>
            </a:lvl4pPr>
            <a:lvl5pPr lvl="4" algn="r">
              <a:buNone/>
              <a:defRPr sz="1300">
                <a:solidFill>
                  <a:schemeClr val="accent6"/>
                </a:solidFill>
                <a:latin typeface="Lato" panose="020F0502020204030203"/>
                <a:ea typeface="Lato" panose="020F0502020204030203"/>
                <a:cs typeface="Lato" panose="020F0502020204030203"/>
                <a:sym typeface="Lato" panose="020F0502020204030203"/>
              </a:defRPr>
            </a:lvl5pPr>
            <a:lvl6pPr lvl="5" algn="r">
              <a:buNone/>
              <a:defRPr sz="1300">
                <a:solidFill>
                  <a:schemeClr val="accent6"/>
                </a:solidFill>
                <a:latin typeface="Lato" panose="020F0502020204030203"/>
                <a:ea typeface="Lato" panose="020F0502020204030203"/>
                <a:cs typeface="Lato" panose="020F0502020204030203"/>
                <a:sym typeface="Lato" panose="020F0502020204030203"/>
              </a:defRPr>
            </a:lvl6pPr>
            <a:lvl7pPr lvl="6" algn="r">
              <a:buNone/>
              <a:defRPr sz="1300">
                <a:solidFill>
                  <a:schemeClr val="accent6"/>
                </a:solidFill>
                <a:latin typeface="Lato" panose="020F0502020204030203"/>
                <a:ea typeface="Lato" panose="020F0502020204030203"/>
                <a:cs typeface="Lato" panose="020F0502020204030203"/>
                <a:sym typeface="Lato" panose="020F0502020204030203"/>
              </a:defRPr>
            </a:lvl7pPr>
            <a:lvl8pPr lvl="7" algn="r">
              <a:buNone/>
              <a:defRPr sz="1300">
                <a:solidFill>
                  <a:schemeClr val="accent6"/>
                </a:solidFill>
                <a:latin typeface="Lato" panose="020F0502020204030203"/>
                <a:ea typeface="Lato" panose="020F0502020204030203"/>
                <a:cs typeface="Lato" panose="020F0502020204030203"/>
                <a:sym typeface="Lato" panose="020F0502020204030203"/>
              </a:defRPr>
            </a:lvl8pPr>
            <a:lvl9pPr lvl="8" algn="r">
              <a:buNone/>
              <a:defRPr sz="1300">
                <a:solidFill>
                  <a:schemeClr val="accent6"/>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4.xml"/><Relationship Id="rId7" Type="http://schemas.openxmlformats.org/officeDocument/2006/relationships/hyperlink" Target="https://zillionlink.in/career" TargetMode="External"/><Relationship Id="rId6" Type="http://schemas.openxmlformats.org/officeDocument/2006/relationships/hyperlink" Target="https://zillionlink.in/pdf/171223562577762.pdf&#13;" TargetMode="External"/><Relationship Id="rId5" Type="http://schemas.openxmlformats.org/officeDocument/2006/relationships/hyperlink" Target="https://zillionlink.in/courses/52/module-2-operational-excellence&#13;" TargetMode="External"/><Relationship Id="rId4" Type="http://schemas.openxmlformats.org/officeDocument/2006/relationships/hyperlink" Target="https://zillionlink.in/courses/category/29/job-oriented-training&#13;" TargetMode="External"/><Relationship Id="rId3" Type="http://schemas.openxmlformats.org/officeDocument/2006/relationships/hyperlink" Target="https://zillionlink.in/courses/51/module-01-ems-boot-camp&#13;" TargetMode="External"/><Relationship Id="rId2" Type="http://schemas.openxmlformats.org/officeDocument/2006/relationships/hyperlink" Target="https://zillionlink.in/courses/69/balanced-brainiac-part-02&#13;" TargetMode="External"/><Relationship Id="rId1" Type="http://schemas.openxmlformats.org/officeDocument/2006/relationships/hyperlink" Target="https://zillionlink.in/courses/68/balanced-brainiac-part-01&#1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6.xml"/><Relationship Id="rId10" Type="http://schemas.openxmlformats.org/officeDocument/2006/relationships/slideLayout" Target="../slideLayouts/slideLayout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jpeg"/><Relationship Id="rId7" Type="http://schemas.openxmlformats.org/officeDocument/2006/relationships/hyperlink" Target="https://www.linkedin.com/company/zillion-link/" TargetMode="External"/><Relationship Id="rId6" Type="http://schemas.openxmlformats.org/officeDocument/2006/relationships/image" Target="../media/image13.jpeg"/><Relationship Id="rId5" Type="http://schemas.openxmlformats.org/officeDocument/2006/relationships/hyperlink" Target="https://www.instagram.com/zillionlink" TargetMode="External"/><Relationship Id="rId4" Type="http://schemas.openxmlformats.org/officeDocument/2006/relationships/image" Target="../media/image12.png"/><Relationship Id="rId3" Type="http://schemas.openxmlformats.org/officeDocument/2006/relationships/hyperlink" Target="https://www.facebook.com/profile.php?id=100086409248203" TargetMode="External"/><Relationship Id="rId2" Type="http://schemas.openxmlformats.org/officeDocument/2006/relationships/hyperlink" Target="mailto:connect@zillionlink.in" TargetMode="External"/><Relationship Id="rId12" Type="http://schemas.openxmlformats.org/officeDocument/2006/relationships/notesSlide" Target="../notesSlides/notesSlide7.xml"/><Relationship Id="rId11" Type="http://schemas.openxmlformats.org/officeDocument/2006/relationships/slideLayout" Target="../slideLayouts/slideLayout4.xml"/><Relationship Id="rId10" Type="http://schemas.openxmlformats.org/officeDocument/2006/relationships/image" Target="../media/image2.png"/><Relationship Id="rId1" Type="http://schemas.openxmlformats.org/officeDocument/2006/relationships/hyperlink" Target="mailto:gajanan@zillionlink.in" TargetMode="Externa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p>
            <a:r>
              <a:rPr lang="en-GB" dirty="0" smtClean="0"/>
              <a:t>Zillion</a:t>
            </a:r>
            <a:r>
              <a:rPr lang="en-IN" altLang="en-GB" dirty="0" smtClean="0"/>
              <a:t>Brain</a:t>
            </a:r>
            <a:br>
              <a:rPr lang="en-GB" dirty="0" smtClean="0"/>
            </a:br>
            <a:r>
              <a:rPr lang="en-GB" sz="1600" dirty="0" smtClean="0">
                <a:solidFill>
                  <a:srgbClr val="00B0F0"/>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t>Serving Industry Desires –Experi</a:t>
            </a:r>
            <a:r>
              <a:rPr lang="en-IN" sz="1600" dirty="0" smtClean="0">
                <a:solidFill>
                  <a:srgbClr val="00B0F0"/>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t>e</a:t>
            </a:r>
            <a:r>
              <a:rPr lang="en-GB" sz="1600" dirty="0" smtClean="0">
                <a:solidFill>
                  <a:srgbClr val="00B0F0"/>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t>nce </a:t>
            </a:r>
            <a:r>
              <a:rPr lang="en-GB" sz="1600" dirty="0" smtClean="0">
                <a:solidFill>
                  <a:schemeClr val="accent4">
                    <a:lumMod val="75000"/>
                  </a:schemeClr>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t>WOW</a:t>
            </a:r>
            <a:r>
              <a:rPr lang="en-GB" sz="1600" dirty="0" smtClean="0">
                <a:solidFill>
                  <a:srgbClr val="00B0F0"/>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t> </a:t>
            </a:r>
            <a:br>
              <a:rPr lang="en-IN" sz="1600" dirty="0" smtClean="0">
                <a:solidFill>
                  <a:srgbClr val="00B0F0"/>
                </a:solidFill>
                <a:latin typeface="Malgun Gothic" panose="020B0503020000020004" pitchFamily="34" charset="-127"/>
                <a:ea typeface="Malgun Gothic" panose="020B0503020000020004" pitchFamily="34" charset="-127"/>
                <a:cs typeface="Arial" panose="020B0604020202020204" pitchFamily="34" charset="0"/>
                <a:sym typeface="Arial" panose="020B0604020202020204"/>
              </a:rPr>
            </a:br>
            <a:r>
              <a:rPr lang="en-GB" dirty="0" smtClean="0"/>
              <a:t> </a:t>
            </a:r>
            <a:endParaRPr dirty="0"/>
          </a:p>
        </p:txBody>
      </p:sp>
      <p:sp>
        <p:nvSpPr>
          <p:cNvPr id="2" name="TextBox 1"/>
          <p:cNvSpPr txBox="1"/>
          <p:nvPr/>
        </p:nvSpPr>
        <p:spPr>
          <a:xfrm>
            <a:off x="645225" y="4572000"/>
            <a:ext cx="6832600" cy="275590"/>
          </a:xfrm>
          <a:prstGeom prst="rect">
            <a:avLst/>
          </a:prstGeom>
          <a:noFill/>
        </p:spPr>
        <p:txBody>
          <a:bodyPr wrap="none" rtlCol="0">
            <a:spAutoFit/>
          </a:bodyPr>
          <a:lstStyle/>
          <a:p>
            <a:r>
              <a:rPr lang="en-IN" sz="1200" b="1" dirty="0" smtClean="0"/>
              <a:t>Date : 16.04.2024 – R1                                                                                         www.zillionlink.in</a:t>
            </a:r>
            <a:endParaRPr lang="en-IN" sz="1200" b="1" dirty="0"/>
          </a:p>
        </p:txBody>
      </p:sp>
      <p:pic>
        <p:nvPicPr>
          <p:cNvPr id="4" name="Picture 3" descr="ZillionBrain_ Logo"/>
          <p:cNvPicPr>
            <a:picLocks noChangeAspect="1"/>
          </p:cNvPicPr>
          <p:nvPr/>
        </p:nvPicPr>
        <p:blipFill>
          <a:blip r:embed="rId1"/>
          <a:srcRect t="31478" b="34113"/>
          <a:stretch>
            <a:fillRect/>
          </a:stretch>
        </p:blipFill>
        <p:spPr>
          <a:xfrm>
            <a:off x="298450" y="549910"/>
            <a:ext cx="3876675" cy="1334135"/>
          </a:xfrm>
          <a:prstGeom prst="rect">
            <a:avLst/>
          </a:prstGeom>
        </p:spPr>
      </p:pic>
      <p:pic>
        <p:nvPicPr>
          <p:cNvPr id="5" name="Picture 4" descr="sd"/>
          <p:cNvPicPr>
            <a:picLocks noChangeAspect="1"/>
          </p:cNvPicPr>
          <p:nvPr/>
        </p:nvPicPr>
        <p:blipFill>
          <a:blip r:embed="rId2"/>
          <a:stretch>
            <a:fillRect/>
          </a:stretch>
        </p:blipFill>
        <p:spPr>
          <a:xfrm>
            <a:off x="7542530" y="194945"/>
            <a:ext cx="1445895" cy="1156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699" y="194106"/>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smtClean="0">
                <a:solidFill>
                  <a:schemeClr val="accent5">
                    <a:lumMod val="50000"/>
                  </a:schemeClr>
                </a:solidFill>
              </a:rPr>
              <a:t>Insight</a:t>
            </a:r>
            <a:r>
              <a:rPr lang="en-GB" dirty="0" smtClean="0"/>
              <a:t> </a:t>
            </a:r>
            <a:endParaRPr dirty="0"/>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57" name="Group 56"/>
          <p:cNvGrpSpPr/>
          <p:nvPr/>
        </p:nvGrpSpPr>
        <p:grpSpPr>
          <a:xfrm>
            <a:off x="537244" y="1182373"/>
            <a:ext cx="6658581" cy="1178759"/>
            <a:chOff x="4753009" y="859158"/>
            <a:chExt cx="6658581" cy="1178759"/>
          </a:xfrm>
        </p:grpSpPr>
        <p:grpSp>
          <p:nvGrpSpPr>
            <p:cNvPr id="20" name="Group 19"/>
            <p:cNvGrpSpPr/>
            <p:nvPr/>
          </p:nvGrpSpPr>
          <p:grpSpPr>
            <a:xfrm>
              <a:off x="5946145" y="869517"/>
              <a:ext cx="5465445" cy="1168400"/>
              <a:chOff x="6557475" y="1411926"/>
              <a:chExt cx="5562818" cy="1168400"/>
            </a:xfrm>
          </p:grpSpPr>
          <p:sp>
            <p:nvSpPr>
              <p:cNvPr id="21" name="TextBox 20"/>
              <p:cNvSpPr txBox="1"/>
              <p:nvPr/>
            </p:nvSpPr>
            <p:spPr>
              <a:xfrm>
                <a:off x="6557475" y="1750381"/>
                <a:ext cx="5562818" cy="829945"/>
              </a:xfrm>
              <a:prstGeom prst="rect">
                <a:avLst/>
              </a:prstGeom>
              <a:noFill/>
            </p:spPr>
            <p:txBody>
              <a:bodyPr wrap="square" rtlCol="0">
                <a:spAutoFit/>
              </a:bodyPr>
              <a:p>
                <a:r>
                  <a:rPr lang="en-US" altLang="ko-KR" sz="1600" b="1" dirty="0" smtClean="0">
                    <a:solidFill>
                      <a:srgbClr val="002060"/>
                    </a:solidFill>
                    <a:cs typeface="Arial" panose="020B0604020202020204" pitchFamily="34" charset="0"/>
                  </a:rPr>
                  <a:t>FY2022</a:t>
                </a:r>
                <a:r>
                  <a:rPr lang="en-US" altLang="ko-KR" sz="1600" dirty="0" smtClean="0">
                    <a:solidFill>
                      <a:srgbClr val="002060"/>
                    </a:solidFill>
                    <a:cs typeface="Arial" panose="020B0604020202020204" pitchFamily="34" charset="0"/>
                  </a:rPr>
                  <a:t> . Inaugurated by Mr. Sunil Dhole ( Wel known scientist )  , Mr. Akimichi Kurihara  ( Zenwaves Japan ) &amp; Mr. Sanjay Pawar ( Cyber Security Expert Japan  ) </a:t>
                </a:r>
                <a:r>
                  <a:rPr lang="en-US" altLang="ko-KR" sz="1200" dirty="0" smtClean="0">
                    <a:solidFill>
                      <a:srgbClr val="002060"/>
                    </a:solidFill>
                    <a:cs typeface="Arial" panose="020B0604020202020204" pitchFamily="34" charset="0"/>
                  </a:rPr>
                  <a:t> </a:t>
                </a:r>
                <a:endParaRPr lang="en-US" altLang="ko-KR" sz="1200" dirty="0" smtClean="0">
                  <a:solidFill>
                    <a:srgbClr val="002060"/>
                  </a:solidFill>
                  <a:cs typeface="Arial" panose="020B0604020202020204" pitchFamily="34" charset="0"/>
                </a:endParaRPr>
              </a:p>
            </p:txBody>
          </p:sp>
          <p:sp>
            <p:nvSpPr>
              <p:cNvPr id="22" name="TextBox 21"/>
              <p:cNvSpPr txBox="1"/>
              <p:nvPr/>
            </p:nvSpPr>
            <p:spPr>
              <a:xfrm>
                <a:off x="6557475" y="1411926"/>
                <a:ext cx="4507692" cy="369332"/>
              </a:xfrm>
              <a:prstGeom prst="rect">
                <a:avLst/>
              </a:prstGeom>
              <a:noFill/>
            </p:spPr>
            <p:txBody>
              <a:bodyPr wrap="square" lIns="108000" rIns="108000" rtlCol="0">
                <a:spAutoFit/>
              </a:bodyPr>
              <a:p>
                <a:r>
                  <a:rPr lang="en-US" altLang="ko-KR" b="1" dirty="0" smtClean="0">
                    <a:solidFill>
                      <a:srgbClr val="002060"/>
                    </a:solidFill>
                    <a:cs typeface="Arial" panose="020B0604020202020204" pitchFamily="34" charset="0"/>
                  </a:rPr>
                  <a:t>Establishment Year </a:t>
                </a:r>
                <a:endParaRPr lang="en-US" altLang="ko-KR" b="1" dirty="0" smtClean="0">
                  <a:solidFill>
                    <a:srgbClr val="002060"/>
                  </a:solidFill>
                  <a:cs typeface="Arial" panose="020B0604020202020204" pitchFamily="34" charset="0"/>
                </a:endParaRPr>
              </a:p>
            </p:txBody>
          </p:sp>
        </p:grpSp>
        <p:sp>
          <p:nvSpPr>
            <p:cNvPr id="23" name="TextBox 22"/>
            <p:cNvSpPr txBox="1"/>
            <p:nvPr/>
          </p:nvSpPr>
          <p:spPr>
            <a:xfrm>
              <a:off x="4753009" y="1084216"/>
              <a:ext cx="958096" cy="523220"/>
            </a:xfrm>
            <a:prstGeom prst="rect">
              <a:avLst/>
            </a:prstGeom>
            <a:noFill/>
          </p:spPr>
          <p:txBody>
            <a:bodyPr wrap="square" lIns="108000" rIns="108000" rtlCol="0">
              <a:spAutoFit/>
            </a:bodyPr>
            <a:p>
              <a:pPr algn="ctr"/>
              <a:r>
                <a:rPr lang="en-US" altLang="ko-KR" sz="2800" b="1" dirty="0">
                  <a:solidFill>
                    <a:srgbClr val="002060"/>
                  </a:solidFill>
                  <a:cs typeface="Arial" panose="020B0604020202020204" pitchFamily="34" charset="0"/>
                </a:rPr>
                <a:t>01</a:t>
              </a:r>
              <a:endParaRPr lang="en-US" altLang="ko-KR" sz="2800" b="1" dirty="0">
                <a:solidFill>
                  <a:srgbClr val="002060"/>
                </a:solidFill>
                <a:cs typeface="Arial" panose="020B0604020202020204" pitchFamily="34" charset="0"/>
              </a:endParaRPr>
            </a:p>
          </p:txBody>
        </p:sp>
        <p:sp>
          <p:nvSpPr>
            <p:cNvPr id="45" name="Freeform: Shape 44"/>
            <p:cNvSpPr/>
            <p:nvPr/>
          </p:nvSpPr>
          <p:spPr>
            <a:xfrm>
              <a:off x="4753009" y="859158"/>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1"/>
            </a:solidFill>
            <a:ln w="9525" cap="flat">
              <a:noFill/>
              <a:prstDash val="solid"/>
              <a:miter/>
            </a:ln>
          </p:spPr>
          <p:txBody>
            <a:bodyPr rtlCol="0" anchor="ctr"/>
            <a:p>
              <a:endParaRPr lang="en-US" dirty="0">
                <a:solidFill>
                  <a:srgbClr val="002060"/>
                </a:solidFill>
              </a:endParaRPr>
            </a:p>
          </p:txBody>
        </p:sp>
      </p:grpSp>
      <p:grpSp>
        <p:nvGrpSpPr>
          <p:cNvPr id="2" name="Group 1"/>
          <p:cNvGrpSpPr/>
          <p:nvPr/>
        </p:nvGrpSpPr>
        <p:grpSpPr>
          <a:xfrm>
            <a:off x="480588" y="2787729"/>
            <a:ext cx="5595548" cy="958096"/>
            <a:chOff x="5800477" y="3748484"/>
            <a:chExt cx="5595548" cy="958096"/>
          </a:xfrm>
        </p:grpSpPr>
        <p:grpSp>
          <p:nvGrpSpPr>
            <p:cNvPr id="3" name="Group 2"/>
            <p:cNvGrpSpPr/>
            <p:nvPr/>
          </p:nvGrpSpPr>
          <p:grpSpPr>
            <a:xfrm>
              <a:off x="6967237" y="3748683"/>
              <a:ext cx="4428788" cy="614144"/>
              <a:chOff x="6557475" y="1411926"/>
              <a:chExt cx="4507692" cy="614144"/>
            </a:xfrm>
          </p:grpSpPr>
          <p:sp>
            <p:nvSpPr>
              <p:cNvPr id="4" name="TextBox 28"/>
              <p:cNvSpPr txBox="1"/>
              <p:nvPr/>
            </p:nvSpPr>
            <p:spPr>
              <a:xfrm>
                <a:off x="6557475" y="1750480"/>
                <a:ext cx="4507692" cy="275590"/>
              </a:xfrm>
              <a:prstGeom prst="rect">
                <a:avLst/>
              </a:prstGeom>
              <a:noFill/>
            </p:spPr>
            <p:txBody>
              <a:bodyPr wrap="square" rtlCol="0">
                <a:spAutoFit/>
              </a:bodyPr>
              <a:p>
                <a:endParaRPr lang="en-US" altLang="ko-KR" sz="1200" b="1" dirty="0">
                  <a:solidFill>
                    <a:srgbClr val="002060"/>
                  </a:solidFill>
                  <a:cs typeface="Arial" panose="020B0604020202020204" pitchFamily="34" charset="0"/>
                </a:endParaRPr>
              </a:p>
            </p:txBody>
          </p:sp>
          <p:sp>
            <p:nvSpPr>
              <p:cNvPr id="5" name="TextBox 29"/>
              <p:cNvSpPr txBox="1"/>
              <p:nvPr/>
            </p:nvSpPr>
            <p:spPr>
              <a:xfrm>
                <a:off x="6557475" y="1411926"/>
                <a:ext cx="4507692" cy="369332"/>
              </a:xfrm>
              <a:prstGeom prst="rect">
                <a:avLst/>
              </a:prstGeom>
              <a:noFill/>
            </p:spPr>
            <p:txBody>
              <a:bodyPr wrap="square" lIns="108000" rIns="108000" rtlCol="0">
                <a:spAutoFit/>
              </a:bodyPr>
              <a:p>
                <a:r>
                  <a:rPr lang="en-US" altLang="ko-KR" b="1" dirty="0" smtClean="0">
                    <a:solidFill>
                      <a:srgbClr val="002060"/>
                    </a:solidFill>
                    <a:cs typeface="Arial" panose="020B0604020202020204" pitchFamily="34" charset="0"/>
                  </a:rPr>
                  <a:t>What we Do ? </a:t>
                </a:r>
                <a:endParaRPr lang="en-US" altLang="ko-KR" b="1" dirty="0" smtClean="0">
                  <a:solidFill>
                    <a:srgbClr val="002060"/>
                  </a:solidFill>
                  <a:cs typeface="Arial" panose="020B0604020202020204" pitchFamily="34" charset="0"/>
                </a:endParaRPr>
              </a:p>
            </p:txBody>
          </p:sp>
        </p:grpSp>
        <p:sp>
          <p:nvSpPr>
            <p:cNvPr id="6" name="TextBox 30"/>
            <p:cNvSpPr txBox="1"/>
            <p:nvPr/>
          </p:nvSpPr>
          <p:spPr>
            <a:xfrm>
              <a:off x="5800477" y="3963382"/>
              <a:ext cx="958096" cy="521970"/>
            </a:xfrm>
            <a:prstGeom prst="rect">
              <a:avLst/>
            </a:prstGeom>
            <a:noFill/>
          </p:spPr>
          <p:txBody>
            <a:bodyPr wrap="square" lIns="108000" rIns="108000" rtlCol="0">
              <a:spAutoFit/>
            </a:bodyPr>
            <a:p>
              <a:pPr algn="ctr"/>
              <a:r>
                <a:rPr lang="en-US" altLang="ko-KR" sz="2800" b="1" dirty="0">
                  <a:solidFill>
                    <a:srgbClr val="002060"/>
                  </a:solidFill>
                  <a:cs typeface="Arial" panose="020B0604020202020204" pitchFamily="34" charset="0"/>
                </a:rPr>
                <a:t>0</a:t>
              </a:r>
              <a:r>
                <a:rPr lang="en-IN" altLang="en-US" sz="2800" b="1" dirty="0">
                  <a:solidFill>
                    <a:srgbClr val="002060"/>
                  </a:solidFill>
                  <a:cs typeface="Arial" panose="020B0604020202020204" pitchFamily="34" charset="0"/>
                </a:rPr>
                <a:t>2</a:t>
              </a:r>
              <a:endParaRPr lang="en-IN" altLang="en-US" sz="2800" b="1" dirty="0">
                <a:solidFill>
                  <a:srgbClr val="002060"/>
                </a:solidFill>
                <a:cs typeface="Arial" panose="020B0604020202020204" pitchFamily="34" charset="0"/>
              </a:endParaRPr>
            </a:p>
          </p:txBody>
        </p:sp>
        <p:sp>
          <p:nvSpPr>
            <p:cNvPr id="7" name="Freeform: Shape 46"/>
            <p:cNvSpPr/>
            <p:nvPr/>
          </p:nvSpPr>
          <p:spPr>
            <a:xfrm>
              <a:off x="5800477" y="3748484"/>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3"/>
            </a:solidFill>
            <a:ln w="9525" cap="flat">
              <a:noFill/>
              <a:prstDash val="solid"/>
              <a:miter/>
            </a:ln>
          </p:spPr>
          <p:txBody>
            <a:bodyPr rtlCol="0" anchor="ctr"/>
            <a:p>
              <a:endParaRPr lang="en-US" dirty="0">
                <a:solidFill>
                  <a:srgbClr val="002060"/>
                </a:solidFill>
              </a:endParaRPr>
            </a:p>
          </p:txBody>
        </p:sp>
      </p:grpSp>
      <p:sp>
        <p:nvSpPr>
          <p:cNvPr id="8" name="TextBox 24"/>
          <p:cNvSpPr txBox="1"/>
          <p:nvPr/>
        </p:nvSpPr>
        <p:spPr>
          <a:xfrm>
            <a:off x="1628140" y="3098165"/>
            <a:ext cx="6365240" cy="1691640"/>
          </a:xfrm>
          <a:prstGeom prst="rect">
            <a:avLst/>
          </a:prstGeom>
          <a:noFill/>
        </p:spPr>
        <p:txBody>
          <a:bodyPr wrap="square" rtlCol="0">
            <a:spAutoFit/>
          </a:bodyPr>
          <a:p>
            <a:r>
              <a:rPr lang="en-IN" altLang="en-US" sz="1600" dirty="0" smtClean="0">
                <a:solidFill>
                  <a:srgbClr val="002060"/>
                </a:solidFill>
                <a:cs typeface="Arial" panose="020B0604020202020204" pitchFamily="34" charset="0"/>
              </a:rPr>
              <a:t> EMS Process Trainings , Quality Improvements , Cost reduction ,</a:t>
            </a:r>
            <a:endParaRPr lang="en-IN" altLang="en-US" sz="1600" dirty="0" smtClean="0">
              <a:solidFill>
                <a:srgbClr val="002060"/>
              </a:solidFill>
              <a:cs typeface="Arial" panose="020B0604020202020204" pitchFamily="34" charset="0"/>
            </a:endParaRPr>
          </a:p>
          <a:p>
            <a:r>
              <a:rPr lang="en-IN" altLang="en-US" sz="1600" dirty="0" smtClean="0">
                <a:solidFill>
                  <a:srgbClr val="002060"/>
                </a:solidFill>
                <a:cs typeface="Arial" panose="020B0604020202020204" pitchFamily="34" charset="0"/>
              </a:rPr>
              <a:t> Productivity Improvement , QMS Certifications , </a:t>
            </a:r>
            <a:r>
              <a:rPr lang="en-IN" altLang="en-US" sz="1600" b="1" dirty="0" smtClean="0">
                <a:solidFill>
                  <a:srgbClr val="002060"/>
                </a:solidFill>
                <a:cs typeface="Arial" panose="020B0604020202020204" pitchFamily="34" charset="0"/>
              </a:rPr>
              <a:t>Induction  </a:t>
            </a:r>
            <a:endParaRPr lang="en-IN" altLang="en-US" sz="1600" b="1" dirty="0" smtClean="0">
              <a:solidFill>
                <a:srgbClr val="002060"/>
              </a:solidFill>
              <a:cs typeface="Arial" panose="020B0604020202020204" pitchFamily="34" charset="0"/>
            </a:endParaRPr>
          </a:p>
          <a:p>
            <a:r>
              <a:rPr lang="en-IN" altLang="en-US" sz="1600" b="1" dirty="0" smtClean="0">
                <a:solidFill>
                  <a:srgbClr val="002060"/>
                </a:solidFill>
                <a:cs typeface="Arial" panose="020B0604020202020204" pitchFamily="34" charset="0"/>
              </a:rPr>
              <a:t> Programs</a:t>
            </a:r>
            <a:r>
              <a:rPr lang="en-IN" altLang="en-US" sz="1600" dirty="0" smtClean="0">
                <a:solidFill>
                  <a:srgbClr val="002060"/>
                </a:solidFill>
                <a:cs typeface="Arial" panose="020B0604020202020204" pitchFamily="34" charset="0"/>
              </a:rPr>
              <a:t> , Onjob trainings , 5S , Lean , P&amp;L &amp; TPM assesments , </a:t>
            </a:r>
            <a:endParaRPr lang="en-IN" altLang="en-US" sz="1600" dirty="0" smtClean="0">
              <a:solidFill>
                <a:srgbClr val="002060"/>
              </a:solidFill>
              <a:cs typeface="Arial" panose="020B0604020202020204" pitchFamily="34" charset="0"/>
            </a:endParaRPr>
          </a:p>
          <a:p>
            <a:r>
              <a:rPr lang="en-IN" altLang="en-US" sz="1600" dirty="0" smtClean="0">
                <a:solidFill>
                  <a:srgbClr val="002060"/>
                </a:solidFill>
                <a:cs typeface="Arial" panose="020B0604020202020204" pitchFamily="34" charset="0"/>
              </a:rPr>
              <a:t> implimentation / certifications &amp; Business consultation </a:t>
            </a:r>
            <a:endParaRPr lang="en-IN" altLang="en-US" sz="1600" dirty="0" smtClean="0">
              <a:solidFill>
                <a:srgbClr val="002060"/>
              </a:solidFill>
              <a:cs typeface="Arial" panose="020B0604020202020204" pitchFamily="34" charset="0"/>
            </a:endParaRPr>
          </a:p>
          <a:p>
            <a:r>
              <a:rPr lang="en-IN" altLang="en-US" sz="1600" dirty="0" smtClean="0">
                <a:solidFill>
                  <a:srgbClr val="002060"/>
                </a:solidFill>
                <a:cs typeface="Arial" panose="020B0604020202020204" pitchFamily="34" charset="0"/>
              </a:rPr>
              <a:t>@ </a:t>
            </a:r>
            <a:r>
              <a:rPr lang="en-IN" altLang="en-US" sz="1600" i="1" dirty="0" smtClean="0">
                <a:solidFill>
                  <a:srgbClr val="00B050"/>
                </a:solidFill>
                <a:cs typeface="Arial" panose="020B0604020202020204" pitchFamily="34" charset="0"/>
              </a:rPr>
              <a:t>Electronic Industries </a:t>
            </a:r>
            <a:r>
              <a:rPr lang="en-US" sz="1200" dirty="0" smtClean="0">
                <a:solidFill>
                  <a:srgbClr val="002060"/>
                </a:solidFill>
                <a:cs typeface="Arial" panose="020B0604020202020204" pitchFamily="34" charset="0"/>
              </a:rPr>
              <a:t>  </a:t>
            </a:r>
            <a:r>
              <a:rPr lang="en-US" altLang="ko-KR" sz="1200" dirty="0" smtClean="0">
                <a:solidFill>
                  <a:srgbClr val="002060"/>
                </a:solidFill>
                <a:cs typeface="Arial" panose="020B0604020202020204" pitchFamily="34" charset="0"/>
              </a:rPr>
              <a:t> </a:t>
            </a:r>
            <a:endParaRPr lang="en-US" altLang="ko-KR" sz="1200" dirty="0">
              <a:solidFill>
                <a:srgbClr val="002060"/>
              </a:solidFill>
              <a:cs typeface="Arial" panose="020B0604020202020204" pitchFamily="34" charset="0"/>
            </a:endParaRPr>
          </a:p>
          <a:p>
            <a:r>
              <a:rPr lang="en-IN" altLang="en-US" sz="1200" dirty="0">
                <a:solidFill>
                  <a:srgbClr val="002060"/>
                </a:solidFill>
                <a:cs typeface="Arial" panose="020B0604020202020204" pitchFamily="34" charset="0"/>
              </a:rPr>
              <a:t> </a:t>
            </a:r>
            <a:endParaRPr lang="en-IN" altLang="en-US" sz="1200" dirty="0">
              <a:solidFill>
                <a:srgbClr val="002060"/>
              </a:solidFill>
              <a:cs typeface="Arial" panose="020B0604020202020204" pitchFamily="34" charset="0"/>
            </a:endParaRPr>
          </a:p>
          <a:p>
            <a:r>
              <a:rPr lang="en-IN" altLang="en-US" sz="1200" dirty="0">
                <a:solidFill>
                  <a:srgbClr val="002060"/>
                </a:solidFill>
                <a:cs typeface="Arial" panose="020B0604020202020204" pitchFamily="34" charset="0"/>
              </a:rPr>
              <a:t> </a:t>
            </a:r>
            <a:r>
              <a:rPr lang="en-IN" altLang="en-US" sz="1200" b="1" u="sng" dirty="0">
                <a:solidFill>
                  <a:srgbClr val="002060"/>
                </a:solidFill>
                <a:cs typeface="Arial" panose="020B0604020202020204" pitchFamily="34" charset="0"/>
              </a:rPr>
              <a:t>Note</a:t>
            </a:r>
            <a:r>
              <a:rPr lang="en-IN" altLang="en-US" sz="1200" dirty="0">
                <a:solidFill>
                  <a:srgbClr val="002060"/>
                </a:solidFill>
                <a:cs typeface="Arial" panose="020B0604020202020204" pitchFamily="34" charset="0"/>
              </a:rPr>
              <a:t> : We provide skilled manpower for Electronic Industries </a:t>
            </a:r>
            <a:endParaRPr lang="en-IN" altLang="en-US" sz="1200" dirty="0">
              <a:solidFill>
                <a:srgbClr val="002060"/>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 name="Google Shape;93;p13"/>
          <p:cNvSpPr txBox="1">
            <a:spLocks noGrp="1"/>
          </p:cNvSpPr>
          <p:nvPr>
            <p:ph type="title"/>
          </p:nvPr>
        </p:nvSpPr>
        <p:spPr>
          <a:xfrm>
            <a:off x="690499" y="302056"/>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altLang="en-GB" b="1" dirty="0" smtClean="0">
                <a:solidFill>
                  <a:schemeClr val="accent5">
                    <a:lumMod val="50000"/>
                  </a:schemeClr>
                </a:solidFill>
              </a:rPr>
              <a:t>From the desk of CEO </a:t>
            </a:r>
            <a:r>
              <a:rPr lang="en-GB" b="1" dirty="0" smtClean="0">
                <a:solidFill>
                  <a:schemeClr val="accent5">
                    <a:lumMod val="50000"/>
                  </a:schemeClr>
                </a:solidFill>
              </a:rPr>
              <a:t> </a:t>
            </a:r>
            <a:endParaRPr dirty="0"/>
          </a:p>
        </p:txBody>
      </p:sp>
      <p:sp>
        <p:nvSpPr>
          <p:cNvPr id="6" name="Text Box 5"/>
          <p:cNvSpPr txBox="1"/>
          <p:nvPr/>
        </p:nvSpPr>
        <p:spPr>
          <a:xfrm>
            <a:off x="694055" y="1275715"/>
            <a:ext cx="7860030" cy="2461260"/>
          </a:xfrm>
          <a:prstGeom prst="rect">
            <a:avLst/>
          </a:prstGeom>
          <a:noFill/>
        </p:spPr>
        <p:txBody>
          <a:bodyPr wrap="square" rtlCol="0" anchor="t">
            <a:spAutoFit/>
          </a:bodyPr>
          <a:p>
            <a:pPr algn="just"/>
            <a:r>
              <a:rPr lang="en-IN" dirty="0" smtClean="0">
                <a:sym typeface="+mn-ea"/>
              </a:rPr>
              <a:t>Whether </a:t>
            </a:r>
            <a:r>
              <a:rPr lang="en-IN" dirty="0">
                <a:sym typeface="+mn-ea"/>
              </a:rPr>
              <a:t>looking to streamline functions for your business or seeking ways to improve the Top Line and Bottom Line of your business?. We have started delivering all these models when our associates decided to make expensive education to more affordable, practical, time efficient and entertaining. Education should not waste your time with knowledge that is only useful in an exam or audits. It should make you better in practice</a:t>
            </a:r>
            <a:r>
              <a:rPr lang="en-IN" dirty="0" smtClean="0">
                <a:sym typeface="+mn-ea"/>
              </a:rPr>
              <a:t>.</a:t>
            </a:r>
            <a:endParaRPr lang="en-IN" dirty="0" smtClean="0"/>
          </a:p>
          <a:p>
            <a:pPr algn="just"/>
            <a:endParaRPr lang="en-IN" dirty="0"/>
          </a:p>
          <a:p>
            <a:pPr algn="just"/>
            <a:r>
              <a:rPr lang="en-IN" dirty="0">
                <a:sym typeface="+mn-ea"/>
              </a:rPr>
              <a:t>In all our educational packages, you will learn the best practices in the application of process and continual improvement methodologies with the objectives of driving </a:t>
            </a:r>
            <a:r>
              <a:rPr lang="en-IN" b="1" dirty="0">
                <a:sym typeface="+mn-ea"/>
              </a:rPr>
              <a:t>sustained transformation</a:t>
            </a:r>
            <a:r>
              <a:rPr lang="en-IN" dirty="0">
                <a:sym typeface="+mn-ea"/>
              </a:rPr>
              <a:t> and ensuring </a:t>
            </a:r>
            <a:r>
              <a:rPr lang="en-IN" b="1" dirty="0">
                <a:sym typeface="+mn-ea"/>
              </a:rPr>
              <a:t>continuous incremental improvement</a:t>
            </a:r>
            <a:r>
              <a:rPr lang="en-IN" dirty="0">
                <a:sym typeface="+mn-ea"/>
              </a:rPr>
              <a:t> in your business processes</a:t>
            </a:r>
            <a:r>
              <a:rPr lang="en-IN" dirty="0" smtClean="0">
                <a:sym typeface="+mn-ea"/>
              </a:rPr>
              <a:t>.</a:t>
            </a:r>
            <a:endParaRPr lang="en-IN" dirty="0" smtClean="0"/>
          </a:p>
          <a:p>
            <a:pPr algn="just"/>
            <a:endParaRPr lang="en-IN" dirty="0"/>
          </a:p>
          <a:p>
            <a:pPr algn="just"/>
            <a:r>
              <a:rPr lang="en-IN" dirty="0">
                <a:sym typeface="+mn-ea"/>
              </a:rPr>
              <a:t>Operational Excellence is not a toolbox, it's a way of thinking, living, and acting in a </a:t>
            </a:r>
            <a:r>
              <a:rPr lang="en-IN" dirty="0" smtClean="0">
                <a:sym typeface="+mn-ea"/>
              </a:rPr>
              <a:t>business</a:t>
            </a:r>
            <a:endParaRPr lang="en-IN"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 name="Google Shape;93;p13"/>
          <p:cNvSpPr txBox="1">
            <a:spLocks noGrp="1"/>
          </p:cNvSpPr>
          <p:nvPr>
            <p:ph type="title"/>
          </p:nvPr>
        </p:nvSpPr>
        <p:spPr>
          <a:xfrm>
            <a:off x="496824" y="244906"/>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altLang="en-GB" b="1" dirty="0" smtClean="0">
                <a:solidFill>
                  <a:schemeClr val="accent5">
                    <a:lumMod val="50000"/>
                  </a:schemeClr>
                </a:solidFill>
              </a:rPr>
              <a:t>Skilling/Upskilling Services </a:t>
            </a:r>
            <a:r>
              <a:rPr lang="en-GB" b="1" dirty="0" smtClean="0">
                <a:solidFill>
                  <a:schemeClr val="accent5">
                    <a:lumMod val="50000"/>
                  </a:schemeClr>
                </a:solidFill>
              </a:rPr>
              <a:t> </a:t>
            </a:r>
            <a:endParaRPr dirty="0"/>
          </a:p>
        </p:txBody>
      </p:sp>
      <p:graphicFrame>
        <p:nvGraphicFramePr>
          <p:cNvPr id="8" name="Table 7"/>
          <p:cNvGraphicFramePr/>
          <p:nvPr/>
        </p:nvGraphicFramePr>
        <p:xfrm>
          <a:off x="602615" y="1207135"/>
          <a:ext cx="7959090" cy="3596640"/>
        </p:xfrm>
        <a:graphic>
          <a:graphicData uri="http://schemas.openxmlformats.org/drawingml/2006/table">
            <a:tbl>
              <a:tblPr firstRow="1" bandRow="1">
                <a:tableStyleId>{5940675A-B579-460E-94D1-54222C63F5DA}</a:tableStyleId>
              </a:tblPr>
              <a:tblGrid>
                <a:gridCol w="3629025"/>
                <a:gridCol w="4330065"/>
              </a:tblGrid>
              <a:tr h="381000">
                <a:tc>
                  <a:txBody>
                    <a:bodyPr/>
                    <a:p>
                      <a:pPr>
                        <a:buNone/>
                      </a:pPr>
                      <a:r>
                        <a:rPr lang="en-IN" altLang="en-GB" sz="1300" b="1" u="sng" dirty="0">
                          <a:solidFill>
                            <a:schemeClr val="tx2">
                              <a:lumMod val="25000"/>
                            </a:schemeClr>
                          </a:solidFill>
                        </a:rPr>
                        <a:t>Services </a:t>
                      </a:r>
                      <a:endParaRPr lang="en-IN" altLang="en-GB" sz="1300" b="1" u="sng" dirty="0">
                        <a:solidFill>
                          <a:schemeClr val="tx2">
                            <a:lumMod val="25000"/>
                          </a:schemeClr>
                        </a:solidFill>
                      </a:endParaRPr>
                    </a:p>
                  </a:txBody>
                  <a:tcPr anchor="ctr" anchorCtr="0"/>
                </a:tc>
                <a:tc>
                  <a:txBody>
                    <a:bodyPr/>
                    <a:p>
                      <a:pPr>
                        <a:buNone/>
                      </a:pPr>
                      <a:r>
                        <a:rPr lang="en-IN" altLang="en-GB" sz="1300" b="1" u="sng" dirty="0">
                          <a:solidFill>
                            <a:schemeClr val="tx2">
                              <a:lumMod val="25000"/>
                            </a:schemeClr>
                          </a:solidFill>
                        </a:rPr>
                        <a:t>Website Links </a:t>
                      </a:r>
                      <a:endParaRPr lang="en-IN" altLang="en-GB" sz="1300" b="1" u="sng" dirty="0">
                        <a:solidFill>
                          <a:schemeClr val="tx2">
                            <a:lumMod val="25000"/>
                          </a:schemeClr>
                        </a:solidFill>
                      </a:endParaRPr>
                    </a:p>
                  </a:txBody>
                  <a:tcPr anchor="ctr" anchorCtr="0"/>
                </a:tc>
              </a:tr>
              <a:tr h="381000">
                <a:tc>
                  <a:txBody>
                    <a:bodyPr/>
                    <a:p>
                      <a:pPr>
                        <a:buNone/>
                      </a:pPr>
                      <a:r>
                        <a:rPr lang="en-IN" altLang="en-GB" sz="1300" dirty="0">
                          <a:solidFill>
                            <a:schemeClr val="tx2">
                              <a:lumMod val="25000"/>
                            </a:schemeClr>
                          </a:solidFill>
                          <a:sym typeface="+mn-ea"/>
                        </a:rPr>
                        <a:t>Employee</a:t>
                      </a:r>
                      <a:r>
                        <a:rPr lang="en-GB" sz="1300" dirty="0">
                          <a:solidFill>
                            <a:schemeClr val="tx2">
                              <a:lumMod val="25000"/>
                            </a:schemeClr>
                          </a:solidFill>
                          <a:sym typeface="+mn-ea"/>
                        </a:rPr>
                        <a:t> Acceleration Program</a:t>
                      </a:r>
                      <a:r>
                        <a:rPr lang="en-IN" altLang="en-GB" sz="1300" dirty="0">
                          <a:solidFill>
                            <a:schemeClr val="tx2">
                              <a:lumMod val="25000"/>
                            </a:schemeClr>
                          </a:solidFill>
                          <a:sym typeface="+mn-ea"/>
                        </a:rPr>
                        <a:t> ( EAP )</a:t>
                      </a:r>
                      <a:endParaRPr lang="en-IN" altLang="en-GB" sz="1300" dirty="0">
                        <a:solidFill>
                          <a:schemeClr val="tx2">
                            <a:lumMod val="25000"/>
                          </a:schemeClr>
                        </a:solidFill>
                        <a:sym typeface="+mn-ea"/>
                      </a:endParaRPr>
                    </a:p>
                  </a:txBody>
                  <a:tcPr anchor="ctr" anchorCtr="0"/>
                </a:tc>
                <a:tc>
                  <a:txBody>
                    <a:bodyPr/>
                    <a:p>
                      <a:pPr>
                        <a:buNone/>
                      </a:pPr>
                      <a:r>
                        <a:rPr lang="en-US" sz="1150">
                          <a:solidFill>
                            <a:schemeClr val="accent6">
                              <a:lumMod val="50000"/>
                            </a:schemeClr>
                          </a:solidFill>
                          <a:hlinkClick r:id="rId1" tooltip="" action="ppaction://hlinkfile"/>
                        </a:rPr>
                        <a:t>https://zillionlink.in/courses/68/balanced-brainiac-part-01</a:t>
                      </a:r>
                      <a:endParaRPr lang="en-US" sz="1150">
                        <a:solidFill>
                          <a:schemeClr val="accent6">
                            <a:lumMod val="50000"/>
                          </a:schemeClr>
                        </a:solidFill>
                      </a:endParaRPr>
                    </a:p>
                    <a:p>
                      <a:pPr>
                        <a:buNone/>
                      </a:pPr>
                      <a:r>
                        <a:rPr lang="en-US" sz="1150">
                          <a:solidFill>
                            <a:schemeClr val="accent6">
                              <a:lumMod val="50000"/>
                            </a:schemeClr>
                          </a:solidFill>
                          <a:hlinkClick r:id="rId2" tooltip="" action="ppaction://hlinkfile"/>
                        </a:rPr>
                        <a:t>https://zillionlink.in/courses/69/balanced-brainiac-part-02</a:t>
                      </a:r>
                      <a:endParaRPr lang="en-US" sz="1150">
                        <a:solidFill>
                          <a:schemeClr val="accent6">
                            <a:lumMod val="50000"/>
                          </a:schemeClr>
                        </a:solidFill>
                      </a:endParaRPr>
                    </a:p>
                  </a:txBody>
                  <a:tcPr anchor="ctr" anchorCtr="0"/>
                </a:tc>
              </a:tr>
              <a:tr h="381000">
                <a:tc>
                  <a:txBody>
                    <a:bodyPr/>
                    <a:p>
                      <a:pPr>
                        <a:buNone/>
                      </a:pPr>
                      <a:r>
                        <a:rPr lang="en-GB" sz="1300" dirty="0">
                          <a:solidFill>
                            <a:schemeClr val="tx2">
                              <a:lumMod val="25000"/>
                            </a:schemeClr>
                          </a:solidFill>
                          <a:sym typeface="Muli"/>
                        </a:rPr>
                        <a:t>EMS </a:t>
                      </a:r>
                      <a:r>
                        <a:rPr lang="en-IN" altLang="en-GB" sz="1300" dirty="0">
                          <a:solidFill>
                            <a:schemeClr val="tx2">
                              <a:lumMod val="25000"/>
                            </a:schemeClr>
                          </a:solidFill>
                          <a:sym typeface="Muli"/>
                        </a:rPr>
                        <a:t>Boot Camp</a:t>
                      </a:r>
                      <a:r>
                        <a:rPr lang="en-GB" sz="1300" dirty="0">
                          <a:solidFill>
                            <a:schemeClr val="tx2">
                              <a:lumMod val="25000"/>
                            </a:schemeClr>
                          </a:solidFill>
                          <a:sym typeface="Muli"/>
                        </a:rPr>
                        <a:t> </a:t>
                      </a:r>
                      <a:r>
                        <a:rPr lang="en-GB" sz="1300" dirty="0" smtClean="0">
                          <a:solidFill>
                            <a:schemeClr val="tx2">
                              <a:lumMod val="25000"/>
                            </a:schemeClr>
                          </a:solidFill>
                          <a:sym typeface="Muli"/>
                        </a:rPr>
                        <a:t>( EMS</a:t>
                      </a:r>
                      <a:r>
                        <a:rPr lang="en-IN" altLang="en-GB" sz="1300" dirty="0" smtClean="0">
                          <a:solidFill>
                            <a:schemeClr val="tx2">
                              <a:lumMod val="25000"/>
                            </a:schemeClr>
                          </a:solidFill>
                          <a:sym typeface="Muli"/>
                        </a:rPr>
                        <a:t>BC</a:t>
                      </a:r>
                      <a:r>
                        <a:rPr lang="en-GB" sz="1300" dirty="0" smtClean="0">
                          <a:solidFill>
                            <a:schemeClr val="tx2">
                              <a:lumMod val="25000"/>
                            </a:schemeClr>
                          </a:solidFill>
                          <a:sym typeface="Muli"/>
                        </a:rPr>
                        <a:t> )</a:t>
                      </a:r>
                      <a:endParaRPr lang="en-GB" altLang="en-GB" sz="1300" dirty="0" smtClean="0">
                        <a:solidFill>
                          <a:schemeClr val="tx2">
                            <a:lumMod val="25000"/>
                          </a:schemeClr>
                        </a:solidFill>
                        <a:sym typeface="Muli"/>
                      </a:endParaRPr>
                    </a:p>
                  </a:txBody>
                  <a:tcPr anchor="ctr" anchorCtr="0"/>
                </a:tc>
                <a:tc>
                  <a:txBody>
                    <a:bodyPr/>
                    <a:p>
                      <a:pPr>
                        <a:buNone/>
                      </a:pPr>
                      <a:r>
                        <a:rPr lang="en-US" sz="1150">
                          <a:solidFill>
                            <a:schemeClr val="accent6">
                              <a:lumMod val="50000"/>
                            </a:schemeClr>
                          </a:solidFill>
                          <a:hlinkClick r:id="rId3" tooltip="" action="ppaction://hlinkfile"/>
                        </a:rPr>
                        <a:t>https://zillionlink.in/courses/51/module-01-ems-boot-camp</a:t>
                      </a:r>
                      <a:endParaRPr lang="en-US" sz="1150">
                        <a:solidFill>
                          <a:schemeClr val="accent6">
                            <a:lumMod val="50000"/>
                          </a:schemeClr>
                        </a:solidFill>
                      </a:endParaRPr>
                    </a:p>
                  </a:txBody>
                  <a:tcPr anchor="ctr" anchorCtr="0"/>
                </a:tc>
              </a:tr>
              <a:tr h="381000">
                <a:tc>
                  <a:txBody>
                    <a:bodyPr/>
                    <a:p>
                      <a:pPr>
                        <a:buNone/>
                      </a:pPr>
                      <a:r>
                        <a:rPr lang="en-IN" altLang="en-GB" sz="1300" dirty="0">
                          <a:solidFill>
                            <a:schemeClr val="tx2">
                              <a:lumMod val="25000"/>
                            </a:schemeClr>
                          </a:solidFill>
                          <a:sym typeface="Muli"/>
                        </a:rPr>
                        <a:t>EMS Job Oriented Trainings ( EMSJOT)</a:t>
                      </a:r>
                      <a:endParaRPr lang="en-IN" altLang="en-GB" sz="1300" dirty="0">
                        <a:solidFill>
                          <a:schemeClr val="tx2">
                            <a:lumMod val="25000"/>
                          </a:schemeClr>
                        </a:solidFill>
                        <a:sym typeface="Muli"/>
                      </a:endParaRPr>
                    </a:p>
                  </a:txBody>
                  <a:tcPr anchor="ctr" anchorCtr="0"/>
                </a:tc>
                <a:tc>
                  <a:txBody>
                    <a:bodyPr/>
                    <a:p>
                      <a:pPr>
                        <a:buNone/>
                      </a:pPr>
                      <a:r>
                        <a:rPr lang="en-US" sz="1150">
                          <a:solidFill>
                            <a:schemeClr val="accent6">
                              <a:lumMod val="50000"/>
                            </a:schemeClr>
                          </a:solidFill>
                          <a:hlinkClick r:id="rId4" tooltip="" action="ppaction://hlinkfile"/>
                        </a:rPr>
                        <a:t>https://zillionlink.in/courses/category/29/job-oriented-training</a:t>
                      </a:r>
                      <a:endParaRPr lang="en-US" sz="1150">
                        <a:solidFill>
                          <a:schemeClr val="accent6">
                            <a:lumMod val="50000"/>
                          </a:schemeClr>
                        </a:solidFill>
                      </a:endParaRPr>
                    </a:p>
                  </a:txBody>
                  <a:tcPr anchor="ctr" anchorCtr="0"/>
                </a:tc>
              </a:tr>
              <a:tr h="381000">
                <a:tc>
                  <a:txBody>
                    <a:bodyPr/>
                    <a:p>
                      <a:pPr>
                        <a:buNone/>
                      </a:pPr>
                      <a:r>
                        <a:rPr lang="en-IN" altLang="en-US" sz="1300">
                          <a:solidFill>
                            <a:schemeClr val="tx2">
                              <a:lumMod val="25000"/>
                            </a:schemeClr>
                          </a:solidFill>
                        </a:rPr>
                        <a:t>Operational Excellence@ ESDM </a:t>
                      </a:r>
                      <a:endParaRPr lang="en-IN" altLang="en-US" sz="1300">
                        <a:solidFill>
                          <a:schemeClr val="tx2">
                            <a:lumMod val="25000"/>
                          </a:schemeClr>
                        </a:solidFill>
                      </a:endParaRPr>
                    </a:p>
                  </a:txBody>
                  <a:tcPr anchor="ctr" anchorCtr="0"/>
                </a:tc>
                <a:tc>
                  <a:txBody>
                    <a:bodyPr/>
                    <a:p>
                      <a:pPr>
                        <a:buNone/>
                      </a:pPr>
                      <a:r>
                        <a:rPr lang="en-US" sz="1150">
                          <a:solidFill>
                            <a:schemeClr val="accent6">
                              <a:lumMod val="50000"/>
                            </a:schemeClr>
                          </a:solidFill>
                          <a:hlinkClick r:id="rId5" tooltip="" action="ppaction://hlinkfile"/>
                        </a:rPr>
                        <a:t>https://zillionlink.in/courses/52/module-2-operational-excellence</a:t>
                      </a:r>
                      <a:endParaRPr lang="en-US" sz="1150">
                        <a:solidFill>
                          <a:schemeClr val="accent6">
                            <a:lumMod val="50000"/>
                          </a:schemeClr>
                        </a:solidFill>
                      </a:endParaRPr>
                    </a:p>
                  </a:txBody>
                  <a:tcPr anchor="ctr" anchorCtr="0"/>
                </a:tc>
              </a:tr>
              <a:tr h="381000">
                <a:tc>
                  <a:txBody>
                    <a:bodyPr/>
                    <a:p>
                      <a:pPr>
                        <a:buNone/>
                      </a:pPr>
                      <a:r>
                        <a:rPr lang="en-IN" altLang="en-US" sz="1300">
                          <a:solidFill>
                            <a:schemeClr val="tx2">
                              <a:lumMod val="25000"/>
                            </a:schemeClr>
                          </a:solidFill>
                          <a:sym typeface="+mn-ea"/>
                        </a:rPr>
                        <a:t>5S , Lean , P&amp;L &amp; TPM assesments</a:t>
                      </a:r>
                      <a:endParaRPr lang="en-IN" altLang="en-US" sz="1300">
                        <a:solidFill>
                          <a:schemeClr val="tx2">
                            <a:lumMod val="25000"/>
                          </a:schemeClr>
                        </a:solidFill>
                        <a:sym typeface="+mn-ea"/>
                      </a:endParaRPr>
                    </a:p>
                  </a:txBody>
                  <a:tcPr anchor="ctr" anchorCtr="0"/>
                </a:tc>
                <a:tc>
                  <a:txBody>
                    <a:bodyPr/>
                    <a:p>
                      <a:pPr>
                        <a:buNone/>
                      </a:pPr>
                      <a:r>
                        <a:rPr lang="en-US" sz="1150">
                          <a:solidFill>
                            <a:schemeClr val="accent6">
                              <a:lumMod val="50000"/>
                            </a:schemeClr>
                          </a:solidFill>
                        </a:rPr>
                        <a:t>On demand</a:t>
                      </a:r>
                      <a:r>
                        <a:rPr lang="en-IN" altLang="en-US" sz="1150">
                          <a:solidFill>
                            <a:schemeClr val="accent6">
                              <a:lumMod val="50000"/>
                            </a:schemeClr>
                          </a:solidFill>
                        </a:rPr>
                        <a:t> </a:t>
                      </a:r>
                      <a:endParaRPr lang="en-IN" altLang="en-US" sz="1150">
                        <a:solidFill>
                          <a:schemeClr val="accent6">
                            <a:lumMod val="50000"/>
                          </a:schemeClr>
                        </a:solidFill>
                      </a:endParaRPr>
                    </a:p>
                  </a:txBody>
                  <a:tcPr anchor="ctr" anchorCtr="0"/>
                </a:tc>
              </a:tr>
              <a:tr h="381000">
                <a:tc>
                  <a:txBody>
                    <a:bodyPr/>
                    <a:p>
                      <a:pPr>
                        <a:buNone/>
                      </a:pPr>
                      <a:r>
                        <a:rPr lang="en-IN" altLang="en-US" sz="1300">
                          <a:solidFill>
                            <a:schemeClr val="tx2">
                              <a:lumMod val="25000"/>
                            </a:schemeClr>
                          </a:solidFill>
                        </a:rPr>
                        <a:t>EMS Start up program </a:t>
                      </a:r>
                      <a:endParaRPr lang="en-IN" altLang="en-US" sz="1300">
                        <a:solidFill>
                          <a:schemeClr val="tx2">
                            <a:lumMod val="25000"/>
                          </a:schemeClr>
                        </a:solidFill>
                      </a:endParaRPr>
                    </a:p>
                  </a:txBody>
                  <a:tcPr anchor="ctr" anchorCtr="0"/>
                </a:tc>
                <a:tc>
                  <a:txBody>
                    <a:bodyPr/>
                    <a:p>
                      <a:pPr>
                        <a:buNone/>
                      </a:pPr>
                      <a:r>
                        <a:rPr lang="en-US" sz="1150">
                          <a:solidFill>
                            <a:schemeClr val="accent6">
                              <a:lumMod val="50000"/>
                            </a:schemeClr>
                          </a:solidFill>
                          <a:hlinkClick r:id="rId5" tooltip="" action="ppaction://hlinkfile"/>
                        </a:rPr>
                        <a:t>https://zillionlink.in/courses/53/module-03-start-up-certification</a:t>
                      </a:r>
                      <a:endParaRPr lang="en-US" sz="1150">
                        <a:solidFill>
                          <a:schemeClr val="accent6">
                            <a:lumMod val="50000"/>
                          </a:schemeClr>
                        </a:solidFill>
                      </a:endParaRPr>
                    </a:p>
                  </a:txBody>
                  <a:tcPr anchor="ctr" anchorCtr="0"/>
                </a:tc>
              </a:tr>
              <a:tr h="381000">
                <a:tc>
                  <a:txBody>
                    <a:bodyPr/>
                    <a:p>
                      <a:pPr>
                        <a:buNone/>
                      </a:pPr>
                      <a:r>
                        <a:rPr lang="en-IN" altLang="en-US" sz="1300">
                          <a:solidFill>
                            <a:schemeClr val="tx2">
                              <a:lumMod val="25000"/>
                            </a:schemeClr>
                          </a:solidFill>
                        </a:rPr>
                        <a:t>CI Certification Programs . Most selled </a:t>
                      </a:r>
                      <a:r>
                        <a:rPr lang="en-IN" altLang="en-US" sz="1300">
                          <a:solidFill>
                            <a:schemeClr val="tx2">
                              <a:lumMod val="25000"/>
                            </a:schemeClr>
                          </a:solidFill>
                          <a:latin typeface="SimSun" panose="02010600030101010101" pitchFamily="2" charset="-122"/>
                          <a:ea typeface="SimSun" panose="02010600030101010101" pitchFamily="2" charset="-122"/>
                        </a:rPr>
                        <a:t>＄</a:t>
                      </a:r>
                      <a:endParaRPr lang="en-IN" altLang="en-US" sz="1300">
                        <a:solidFill>
                          <a:schemeClr val="tx2">
                            <a:lumMod val="25000"/>
                          </a:schemeClr>
                        </a:solidFill>
                        <a:latin typeface="SimSun" panose="02010600030101010101" pitchFamily="2" charset="-122"/>
                        <a:ea typeface="SimSun" panose="02010600030101010101" pitchFamily="2" charset="-122"/>
                      </a:endParaRPr>
                    </a:p>
                  </a:txBody>
                  <a:tcPr anchor="ctr" anchorCtr="0"/>
                </a:tc>
                <a:tc>
                  <a:txBody>
                    <a:bodyPr/>
                    <a:p>
                      <a:pPr>
                        <a:buNone/>
                      </a:pPr>
                      <a:r>
                        <a:rPr lang="en-US" sz="1150">
                          <a:solidFill>
                            <a:schemeClr val="accent6">
                              <a:lumMod val="50000"/>
                            </a:schemeClr>
                          </a:solidFill>
                          <a:hlinkClick r:id="rId6" tooltip="" action="ppaction://hlinkfile"/>
                        </a:rPr>
                        <a:t>https://zillionlink.in/pdf/171223562577762.pdf</a:t>
                      </a:r>
                      <a:endParaRPr lang="en-US" sz="1150">
                        <a:solidFill>
                          <a:schemeClr val="accent6">
                            <a:lumMod val="50000"/>
                          </a:schemeClr>
                        </a:solidFill>
                      </a:endParaRPr>
                    </a:p>
                  </a:txBody>
                  <a:tcPr anchor="ctr" anchorCtr="0"/>
                </a:tc>
              </a:tr>
              <a:tr h="381000">
                <a:tc>
                  <a:txBody>
                    <a:bodyPr/>
                    <a:p>
                      <a:pPr>
                        <a:buNone/>
                      </a:pPr>
                      <a:r>
                        <a:rPr lang="en-IN" altLang="en-US" sz="1300">
                          <a:solidFill>
                            <a:schemeClr val="tx2">
                              <a:lumMod val="25000"/>
                            </a:schemeClr>
                          </a:solidFill>
                        </a:rPr>
                        <a:t>Skilled Manpower Supply </a:t>
                      </a:r>
                      <a:endParaRPr lang="en-IN" altLang="en-US" sz="1300">
                        <a:solidFill>
                          <a:schemeClr val="tx2">
                            <a:lumMod val="25000"/>
                          </a:schemeClr>
                        </a:solidFill>
                      </a:endParaRPr>
                    </a:p>
                  </a:txBody>
                  <a:tcPr anchor="ctr" anchorCtr="0"/>
                </a:tc>
                <a:tc>
                  <a:txBody>
                    <a:bodyPr/>
                    <a:p>
                      <a:pPr>
                        <a:buNone/>
                      </a:pPr>
                      <a:r>
                        <a:rPr lang="en-US" sz="1150">
                          <a:solidFill>
                            <a:schemeClr val="accent6">
                              <a:lumMod val="50000"/>
                            </a:schemeClr>
                          </a:solidFill>
                          <a:hlinkClick r:id="rId7" tooltip="" action="ppaction://hlinkfile"/>
                        </a:rPr>
                        <a:t>https://zillionlink.in/career</a:t>
                      </a:r>
                      <a:endParaRPr lang="en-US" sz="1150">
                        <a:solidFill>
                          <a:schemeClr val="accent6">
                            <a:lumMod val="50000"/>
                          </a:schemeClr>
                        </a:solidFill>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 name="Google Shape;93;p13"/>
          <p:cNvSpPr txBox="1">
            <a:spLocks noGrp="1"/>
          </p:cNvSpPr>
          <p:nvPr>
            <p:ph type="title"/>
          </p:nvPr>
        </p:nvSpPr>
        <p:spPr>
          <a:xfrm>
            <a:off x="415718" y="131761"/>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altLang="en-GB" b="1" dirty="0" smtClean="0">
                <a:solidFill>
                  <a:schemeClr val="accent5">
                    <a:lumMod val="50000"/>
                  </a:schemeClr>
                </a:solidFill>
              </a:rPr>
              <a:t>Consultation</a:t>
            </a:r>
            <a:endParaRPr lang="en-IN" altLang="en-GB" b="1" dirty="0" smtClean="0">
              <a:solidFill>
                <a:schemeClr val="accent5">
                  <a:lumMod val="50000"/>
                </a:schemeClr>
              </a:solidFill>
            </a:endParaRPr>
          </a:p>
        </p:txBody>
      </p:sp>
      <p:sp>
        <p:nvSpPr>
          <p:cNvPr id="6" name="TextBox 15"/>
          <p:cNvSpPr txBox="1"/>
          <p:nvPr/>
        </p:nvSpPr>
        <p:spPr>
          <a:xfrm>
            <a:off x="415718" y="1135846"/>
            <a:ext cx="3054846" cy="368300"/>
          </a:xfrm>
          <a:prstGeom prst="rect">
            <a:avLst/>
          </a:prstGeom>
          <a:noFill/>
        </p:spPr>
        <p:txBody>
          <a:bodyPr wrap="square" rtlCol="0">
            <a:spAutoFit/>
          </a:bodyPr>
          <a:lstStyle/>
          <a:p>
            <a:pPr>
              <a:spcAft>
                <a:spcPts val="0"/>
              </a:spcAft>
            </a:pPr>
            <a:r>
              <a:rPr lang="en-US" sz="1800" u="sng"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P</a:t>
            </a:r>
            <a:r>
              <a:rPr lang="en-IN" altLang="en-US" sz="1800" u="sng"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roduct Innovation</a:t>
            </a:r>
            <a:r>
              <a:rPr lang="en-US" sz="1800" b="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800" b="1"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8" name="TextBox 16"/>
          <p:cNvSpPr txBox="1"/>
          <p:nvPr/>
        </p:nvSpPr>
        <p:spPr>
          <a:xfrm>
            <a:off x="415718" y="1432490"/>
            <a:ext cx="3836035" cy="1568450"/>
          </a:xfrm>
          <a:prstGeom prst="rect">
            <a:avLst/>
          </a:prstGeom>
          <a:noFill/>
        </p:spPr>
        <p:txBody>
          <a:bodyPr wrap="square" rtlCol="0">
            <a:spAutoFit/>
          </a:bodyPr>
          <a:lstStyle/>
          <a:p>
            <a:pPr marL="342900" lvl="0" indent="-342900">
              <a:lnSpc>
                <a:spcPct val="150000"/>
              </a:lnSpc>
              <a:spcAft>
                <a:spcPts val="0"/>
              </a:spcAft>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Green Energy Solutions </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spcAft>
                <a:spcPts val="0"/>
              </a:spcAft>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SMART Cities </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spcAft>
                <a:spcPts val="0"/>
              </a:spcAft>
              <a:buFont typeface="Arial" panose="020B0604020202020204" pitchFamily="34" charset="0"/>
              <a:buChar char="•"/>
              <a:tabLst>
                <a:tab pos="457200" algn="l"/>
              </a:tabLst>
            </a:pPr>
            <a:r>
              <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SMART Health</a:t>
            </a:r>
            <a:r>
              <a:rPr lang="en-IN" alt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 </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spcAft>
                <a:spcPts val="0"/>
              </a:spcAft>
              <a:buFont typeface="Arial" panose="020B0604020202020204" pitchFamily="34" charset="0"/>
              <a:buChar char="•"/>
              <a:tabLst>
                <a:tab pos="457200" algn="l"/>
              </a:tabLst>
            </a:pPr>
            <a:r>
              <a:rPr lang="en-IN" alt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SMART Agriculture </a:t>
            </a:r>
            <a:r>
              <a:rPr lang="en-US"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9" name="TextBox 18"/>
          <p:cNvSpPr txBox="1"/>
          <p:nvPr/>
        </p:nvSpPr>
        <p:spPr>
          <a:xfrm>
            <a:off x="4089765" y="1135846"/>
            <a:ext cx="3138480" cy="368300"/>
          </a:xfrm>
          <a:prstGeom prst="rect">
            <a:avLst/>
          </a:prstGeom>
          <a:noFill/>
        </p:spPr>
        <p:txBody>
          <a:bodyPr wrap="square" rtlCol="0">
            <a:spAutoFit/>
          </a:bodyPr>
          <a:lstStyle/>
          <a:p>
            <a:pPr>
              <a:spcAft>
                <a:spcPts val="0"/>
              </a:spcAft>
            </a:pPr>
            <a:r>
              <a:rPr lang="en-US" sz="1800" u="sng"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Business </a:t>
            </a:r>
            <a:r>
              <a:rPr lang="en-US" sz="1800" u="sng"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Consultation :</a:t>
            </a:r>
            <a:r>
              <a:rPr lang="en-US" sz="1800"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800" u="sng"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3" name="Rectangle 2"/>
          <p:cNvSpPr/>
          <p:nvPr/>
        </p:nvSpPr>
        <p:spPr>
          <a:xfrm>
            <a:off x="4075795" y="1442881"/>
            <a:ext cx="5122930" cy="2306955"/>
          </a:xfrm>
          <a:prstGeom prst="rect">
            <a:avLst/>
          </a:prstGeom>
        </p:spPr>
        <p:txBody>
          <a:bodyPr wrap="square">
            <a:spAutoFit/>
          </a:bodyPr>
          <a:lstStyle/>
          <a:p>
            <a:pPr marL="342900" lvl="0" indent="-342900">
              <a:lnSpc>
                <a:spcPct val="150000"/>
              </a:lnSpc>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Plant &amp; Process setup – Electronic </a:t>
            </a:r>
            <a:endParaRPr lang="en-US" sz="1600"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lvl="0">
              <a:lnSpc>
                <a:spcPct val="150000"/>
              </a:lnSpc>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 </a:t>
            </a:r>
            <a:r>
              <a:rPr lang="en-US" sz="1600"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    </a:t>
            </a:r>
            <a:r>
              <a:rPr lang="en-IN" altLang="en-US" sz="1600"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 </a:t>
            </a:r>
            <a:r>
              <a:rPr lang="en-US" sz="1600"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Manufacturing </a:t>
            </a: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S</a:t>
            </a:r>
            <a:r>
              <a:rPr lang="en-US" sz="1600" dirty="0" smtClean="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ervices </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HR policies </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Startup Establishment</a:t>
            </a:r>
            <a:r>
              <a:rPr lang="en-IN" alt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 / Incubation support</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buFont typeface="Arial" panose="020B0604020202020204" pitchFamily="34" charset="0"/>
              <a:buChar char="•"/>
              <a:tabLst>
                <a:tab pos="457200" algn="l"/>
              </a:tabLst>
            </a:pPr>
            <a:r>
              <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IATF 16949 : 2016 </a:t>
            </a:r>
            <a:endParaRPr lang="en-US"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buFont typeface="Arial" panose="020B0604020202020204" pitchFamily="34" charset="0"/>
              <a:buChar char="•"/>
              <a:tabLst>
                <a:tab pos="457200" algn="l"/>
              </a:tabLst>
            </a:pPr>
            <a:r>
              <a:rPr lang="en-IN" sz="1600" b="1"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Mergers &amp; Aquisitions</a:t>
            </a:r>
            <a:r>
              <a:rPr lang="en-IN"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2" name="TextBox 15"/>
          <p:cNvSpPr txBox="1"/>
          <p:nvPr/>
        </p:nvSpPr>
        <p:spPr>
          <a:xfrm>
            <a:off x="386715" y="3143885"/>
            <a:ext cx="3353435" cy="368300"/>
          </a:xfrm>
          <a:prstGeom prst="rect">
            <a:avLst/>
          </a:prstGeom>
          <a:noFill/>
        </p:spPr>
        <p:txBody>
          <a:bodyPr wrap="square" rtlCol="0">
            <a:spAutoFit/>
          </a:bodyPr>
          <a:p>
            <a:pPr>
              <a:spcAft>
                <a:spcPts val="0"/>
              </a:spcAft>
            </a:pPr>
            <a:r>
              <a:rPr lang="en-US" sz="1800" u="sng"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P</a:t>
            </a:r>
            <a:r>
              <a:rPr lang="en-IN" altLang="en-US" sz="1800" u="sng"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roject consultation for EMS </a:t>
            </a:r>
            <a:r>
              <a:rPr lang="en-US" sz="1800" b="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800" b="1"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 name="TextBox 16"/>
          <p:cNvSpPr txBox="1"/>
          <p:nvPr/>
        </p:nvSpPr>
        <p:spPr>
          <a:xfrm>
            <a:off x="415925" y="3528060"/>
            <a:ext cx="4204970" cy="1198880"/>
          </a:xfrm>
          <a:prstGeom prst="rect">
            <a:avLst/>
          </a:prstGeom>
          <a:noFill/>
        </p:spPr>
        <p:txBody>
          <a:bodyPr wrap="square" rtlCol="0">
            <a:spAutoFit/>
          </a:bodyPr>
          <a:p>
            <a:pPr marL="342900" lvl="0" indent="-342900">
              <a:lnSpc>
                <a:spcPct val="150000"/>
              </a:lnSpc>
              <a:spcAft>
                <a:spcPts val="0"/>
              </a:spcAft>
              <a:buFont typeface="Arial" panose="020B0604020202020204" pitchFamily="34" charset="0"/>
              <a:buChar char="•"/>
              <a:tabLst>
                <a:tab pos="457200" algn="l"/>
              </a:tabLst>
            </a:pPr>
            <a:r>
              <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BoM Cost reduction</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spcAft>
                <a:spcPts val="0"/>
              </a:spcAft>
              <a:buFont typeface="Arial" panose="020B0604020202020204" pitchFamily="34" charset="0"/>
              <a:buChar char="•"/>
              <a:tabLst>
                <a:tab pos="457200" algn="l"/>
              </a:tabLst>
            </a:pPr>
            <a:r>
              <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Quality &amp; Kaizen Culture development</a:t>
            </a:r>
            <a:endPar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marL="342900" lvl="0" indent="-342900">
              <a:lnSpc>
                <a:spcPct val="150000"/>
              </a:lnSpc>
              <a:spcAft>
                <a:spcPts val="0"/>
              </a:spcAft>
              <a:buFont typeface="Arial" panose="020B0604020202020204" pitchFamily="34" charset="0"/>
              <a:buChar char="•"/>
              <a:tabLst>
                <a:tab pos="457200" algn="l"/>
              </a:tabLst>
            </a:pPr>
            <a:r>
              <a:rPr lang="en-IN" sz="1600" dirty="0">
                <a:solidFill>
                  <a:schemeClr val="tx1">
                    <a:lumMod val="50000"/>
                  </a:schemeClr>
                </a:solidFill>
                <a:latin typeface="Arial" panose="020B0604020202020204" pitchFamily="34" charset="0"/>
                <a:ea typeface="Malgun Gothic" panose="020B0503020000020004" pitchFamily="34" charset="-127"/>
                <a:cs typeface="Arial" panose="020B0604020202020204" pitchFamily="34" charset="0"/>
              </a:rPr>
              <a:t>Business Development  </a:t>
            </a:r>
            <a:r>
              <a:rPr lang="en-US"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6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2" name="Oval 31"/>
          <p:cNvSpPr/>
          <p:nvPr/>
        </p:nvSpPr>
        <p:spPr>
          <a:xfrm>
            <a:off x="6679813" y="3054975"/>
            <a:ext cx="1388100" cy="1387324"/>
          </a:xfrm>
          <a:prstGeom prst="ellipse">
            <a:avLst/>
          </a:prstGeom>
          <a:ln>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3" name="Oval 2"/>
          <p:cNvSpPr/>
          <p:nvPr/>
        </p:nvSpPr>
        <p:spPr>
          <a:xfrm>
            <a:off x="418309" y="3084286"/>
            <a:ext cx="1388100" cy="1387324"/>
          </a:xfrm>
          <a:prstGeom prst="ellipse">
            <a:avLst/>
          </a:prstGeom>
          <a:ln>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7" name="Picture 6"/>
          <p:cNvPicPr>
            <a:picLocks noChangeAspect="1"/>
          </p:cNvPicPr>
          <p:nvPr/>
        </p:nvPicPr>
        <p:blipFill>
          <a:blip r:embed="rId1"/>
          <a:srcRect l="3370" r="6138"/>
          <a:stretch>
            <a:fillRect/>
          </a:stretch>
        </p:blipFill>
        <p:spPr>
          <a:xfrm>
            <a:off x="2556333" y="1015716"/>
            <a:ext cx="1388100" cy="1327220"/>
          </a:xfrm>
          <a:custGeom>
            <a:avLst/>
            <a:gdLst>
              <a:gd name="connsiteX0" fmla="*/ 512264 w 1388100"/>
              <a:gd name="connsiteY0" fmla="*/ 0 h 1327220"/>
              <a:gd name="connsiteX1" fmla="*/ 875837 w 1388100"/>
              <a:gd name="connsiteY1" fmla="*/ 0 h 1327220"/>
              <a:gd name="connsiteX2" fmla="*/ 964206 w 1388100"/>
              <a:gd name="connsiteY2" fmla="*/ 27290 h 1327220"/>
              <a:gd name="connsiteX3" fmla="*/ 1388100 w 1388100"/>
              <a:gd name="connsiteY3" fmla="*/ 663505 h 1327220"/>
              <a:gd name="connsiteX4" fmla="*/ 964206 w 1388100"/>
              <a:gd name="connsiteY4" fmla="*/ 1299720 h 1327220"/>
              <a:gd name="connsiteX5" fmla="*/ 875156 w 1388100"/>
              <a:gd name="connsiteY5" fmla="*/ 1327220 h 1327220"/>
              <a:gd name="connsiteX6" fmla="*/ 512944 w 1388100"/>
              <a:gd name="connsiteY6" fmla="*/ 1327220 h 1327220"/>
              <a:gd name="connsiteX7" fmla="*/ 423895 w 1388100"/>
              <a:gd name="connsiteY7" fmla="*/ 1299720 h 1327220"/>
              <a:gd name="connsiteX8" fmla="*/ 0 w 1388100"/>
              <a:gd name="connsiteY8" fmla="*/ 663505 h 1327220"/>
              <a:gd name="connsiteX9" fmla="*/ 423895 w 1388100"/>
              <a:gd name="connsiteY9" fmla="*/ 27290 h 13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100" h="1327220">
                <a:moveTo>
                  <a:pt x="512264" y="0"/>
                </a:moveTo>
                <a:lnTo>
                  <a:pt x="875837" y="0"/>
                </a:lnTo>
                <a:lnTo>
                  <a:pt x="964206" y="27290"/>
                </a:lnTo>
                <a:cubicBezTo>
                  <a:pt x="1213311" y="132110"/>
                  <a:pt x="1388100" y="377501"/>
                  <a:pt x="1388100" y="663505"/>
                </a:cubicBezTo>
                <a:cubicBezTo>
                  <a:pt x="1388100" y="949509"/>
                  <a:pt x="1213311" y="1194900"/>
                  <a:pt x="964206" y="1299720"/>
                </a:cubicBezTo>
                <a:lnTo>
                  <a:pt x="875156" y="1327220"/>
                </a:lnTo>
                <a:lnTo>
                  <a:pt x="512944" y="1327220"/>
                </a:lnTo>
                <a:lnTo>
                  <a:pt x="423895" y="1299720"/>
                </a:lnTo>
                <a:cubicBezTo>
                  <a:pt x="174790" y="1194900"/>
                  <a:pt x="0" y="949509"/>
                  <a:pt x="0" y="663505"/>
                </a:cubicBezTo>
                <a:cubicBezTo>
                  <a:pt x="0" y="377501"/>
                  <a:pt x="174790" y="132110"/>
                  <a:pt x="423895" y="27290"/>
                </a:cubicBezTo>
                <a:close/>
              </a:path>
            </a:pathLst>
          </a:cu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8" name="Google Shape;721;p47"/>
          <p:cNvSpPr txBox="1"/>
          <p:nvPr/>
        </p:nvSpPr>
        <p:spPr>
          <a:xfrm>
            <a:off x="201295" y="2382520"/>
            <a:ext cx="1769745" cy="68453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1100" dirty="0">
                <a:sym typeface="Muli"/>
              </a:rPr>
              <a:t>ESSCI – Electronic Sector Skill Council Of India</a:t>
            </a:r>
            <a:r>
              <a:rPr lang="en-IN" dirty="0">
                <a:sym typeface="Muli"/>
              </a:rPr>
              <a:t> </a:t>
            </a:r>
            <a:endParaRPr lang="en-IN" dirty="0">
              <a:sym typeface="Muli"/>
            </a:endParaRPr>
          </a:p>
          <a:p>
            <a:pPr marL="0" lvl="0" indent="0" algn="ctr" rtl="0">
              <a:spcBef>
                <a:spcPts val="0"/>
              </a:spcBef>
              <a:spcAft>
                <a:spcPts val="0"/>
              </a:spcAft>
              <a:buNone/>
            </a:pPr>
            <a:endParaRPr dirty="0">
              <a:latin typeface="Muli"/>
              <a:ea typeface="Muli"/>
              <a:cs typeface="Muli"/>
              <a:sym typeface="Muli"/>
            </a:endParaRPr>
          </a:p>
        </p:txBody>
      </p:sp>
      <p:sp>
        <p:nvSpPr>
          <p:cNvPr id="9" name="Rectangle 8"/>
          <p:cNvSpPr/>
          <p:nvPr/>
        </p:nvSpPr>
        <p:spPr>
          <a:xfrm>
            <a:off x="2244090" y="2383790"/>
            <a:ext cx="1960245" cy="429895"/>
          </a:xfrm>
          <a:prstGeom prst="rect">
            <a:avLst/>
          </a:prstGeom>
        </p:spPr>
        <p:txBody>
          <a:bodyPr wrap="square">
            <a:spAutoFit/>
          </a:bodyPr>
          <a:lstStyle/>
          <a:p>
            <a:pPr algn="ctr"/>
            <a:r>
              <a:rPr lang="en-IN" sz="1100" dirty="0"/>
              <a:t>Yelson</a:t>
            </a:r>
            <a:r>
              <a:rPr lang="en-IN" sz="1000" dirty="0">
                <a:solidFill>
                  <a:schemeClr val="dk1"/>
                </a:solidFill>
                <a:latin typeface="Muli"/>
                <a:ea typeface="Muli"/>
                <a:cs typeface="Muli"/>
              </a:rPr>
              <a:t> </a:t>
            </a:r>
            <a:r>
              <a:rPr lang="en-IN" sz="1100" dirty="0"/>
              <a:t>Technologies &amp;</a:t>
            </a:r>
            <a:endParaRPr lang="en-IN" sz="1100" dirty="0"/>
          </a:p>
          <a:p>
            <a:pPr algn="ctr"/>
            <a:r>
              <a:rPr lang="en-IN" sz="1100" dirty="0"/>
              <a:t>Sun C  </a:t>
            </a:r>
            <a:endParaRPr lang="en-IN" sz="1100" dirty="0"/>
          </a:p>
        </p:txBody>
      </p:sp>
      <p:sp>
        <p:nvSpPr>
          <p:cNvPr id="10" name="Rectangle 9"/>
          <p:cNvSpPr/>
          <p:nvPr/>
        </p:nvSpPr>
        <p:spPr>
          <a:xfrm>
            <a:off x="4103502" y="2382292"/>
            <a:ext cx="2346325" cy="429895"/>
          </a:xfrm>
          <a:prstGeom prst="rect">
            <a:avLst/>
          </a:prstGeom>
        </p:spPr>
        <p:txBody>
          <a:bodyPr wrap="none">
            <a:spAutoFit/>
          </a:bodyPr>
          <a:lstStyle/>
          <a:p>
            <a:pPr algn="ctr"/>
            <a:r>
              <a:rPr lang="en-IN" sz="1100" dirty="0"/>
              <a:t>Incubation support </a:t>
            </a:r>
            <a:endParaRPr lang="en-IN" sz="1100" dirty="0"/>
          </a:p>
          <a:p>
            <a:pPr algn="ctr"/>
            <a:r>
              <a:rPr lang="en-IN" sz="1100" dirty="0"/>
              <a:t>Chemdist Solutions &amp; IIT Guwahati</a:t>
            </a:r>
            <a:endParaRPr lang="en-IN" sz="1100" dirty="0"/>
          </a:p>
        </p:txBody>
      </p:sp>
      <p:sp>
        <p:nvSpPr>
          <p:cNvPr id="11" name="Rectangle 10"/>
          <p:cNvSpPr/>
          <p:nvPr/>
        </p:nvSpPr>
        <p:spPr>
          <a:xfrm>
            <a:off x="6739369" y="2404064"/>
            <a:ext cx="1330325" cy="429895"/>
          </a:xfrm>
          <a:prstGeom prst="rect">
            <a:avLst/>
          </a:prstGeom>
        </p:spPr>
        <p:txBody>
          <a:bodyPr wrap="none">
            <a:spAutoFit/>
          </a:bodyPr>
          <a:lstStyle/>
          <a:p>
            <a:pPr algn="ctr"/>
            <a:r>
              <a:rPr lang="en-IN" sz="1100" dirty="0"/>
              <a:t>Zenwaves Japan </a:t>
            </a:r>
            <a:endParaRPr lang="en-IN" sz="1100" dirty="0"/>
          </a:p>
          <a:p>
            <a:pPr algn="ctr"/>
            <a:r>
              <a:rPr lang="en-IN" sz="1100" dirty="0"/>
              <a:t>New Product entry</a:t>
            </a:r>
            <a:endParaRPr lang="en-IN" sz="1100" dirty="0"/>
          </a:p>
        </p:txBody>
      </p:sp>
      <p:sp>
        <p:nvSpPr>
          <p:cNvPr id="12" name="Google Shape;721;p47"/>
          <p:cNvSpPr txBox="1"/>
          <p:nvPr/>
        </p:nvSpPr>
        <p:spPr>
          <a:xfrm>
            <a:off x="2382818" y="4505054"/>
            <a:ext cx="1735130" cy="6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1100" dirty="0">
                <a:sym typeface="Muli"/>
              </a:rPr>
              <a:t>Securlichi Solutions</a:t>
            </a:r>
            <a:endParaRPr lang="en-IN" sz="1100" dirty="0">
              <a:sym typeface="Muli"/>
            </a:endParaRPr>
          </a:p>
          <a:p>
            <a:pPr marL="0" lvl="0" indent="0" algn="ctr" rtl="0">
              <a:spcBef>
                <a:spcPts val="0"/>
              </a:spcBef>
              <a:spcAft>
                <a:spcPts val="0"/>
              </a:spcAft>
              <a:buNone/>
            </a:pPr>
            <a:r>
              <a:rPr lang="en-IN" sz="1100" dirty="0">
                <a:sym typeface="Muli"/>
              </a:rPr>
              <a:t>Cyber Security</a:t>
            </a:r>
            <a:r>
              <a:rPr lang="en-IN" sz="1000" dirty="0" smtClean="0">
                <a:solidFill>
                  <a:schemeClr val="dk1"/>
                </a:solidFill>
                <a:latin typeface="Muli"/>
                <a:ea typeface="Muli"/>
                <a:cs typeface="Muli"/>
                <a:sym typeface="Muli"/>
              </a:rPr>
              <a:t> </a:t>
            </a:r>
            <a:endParaRPr sz="1000" dirty="0">
              <a:latin typeface="Muli"/>
              <a:ea typeface="Muli"/>
              <a:cs typeface="Muli"/>
              <a:sym typeface="Muli"/>
            </a:endParaRPr>
          </a:p>
          <a:p>
            <a:pPr marL="0" lvl="0" indent="0" algn="ctr" rtl="0">
              <a:spcBef>
                <a:spcPts val="400"/>
              </a:spcBef>
              <a:spcAft>
                <a:spcPts val="400"/>
              </a:spcAft>
              <a:buNone/>
            </a:pPr>
            <a:endParaRPr dirty="0">
              <a:latin typeface="Muli"/>
              <a:ea typeface="Muli"/>
              <a:cs typeface="Muli"/>
              <a:sym typeface="Muli"/>
            </a:endParaRPr>
          </a:p>
        </p:txBody>
      </p:sp>
      <p:sp>
        <p:nvSpPr>
          <p:cNvPr id="13" name="Google Shape;721;p47"/>
          <p:cNvSpPr txBox="1"/>
          <p:nvPr/>
        </p:nvSpPr>
        <p:spPr>
          <a:xfrm>
            <a:off x="4235589" y="4514311"/>
            <a:ext cx="2154992" cy="6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1100" dirty="0">
                <a:sym typeface="Muli"/>
              </a:rPr>
              <a:t>Megha Embedded Solutions</a:t>
            </a:r>
            <a:r>
              <a:rPr lang="en-IN" sz="1000" dirty="0" smtClean="0">
                <a:solidFill>
                  <a:schemeClr val="dk1"/>
                </a:solidFill>
                <a:latin typeface="Muli"/>
                <a:ea typeface="Muli"/>
                <a:cs typeface="Muli"/>
                <a:sym typeface="Muli"/>
              </a:rPr>
              <a:t> </a:t>
            </a:r>
            <a:endParaRPr sz="1000" dirty="0">
              <a:latin typeface="Muli"/>
              <a:ea typeface="Muli"/>
              <a:cs typeface="Muli"/>
              <a:sym typeface="Muli"/>
            </a:endParaRPr>
          </a:p>
          <a:p>
            <a:pPr marL="0" lvl="0" indent="0" algn="ctr" rtl="0">
              <a:spcBef>
                <a:spcPts val="400"/>
              </a:spcBef>
              <a:spcAft>
                <a:spcPts val="400"/>
              </a:spcAft>
              <a:buNone/>
            </a:pPr>
            <a:endParaRPr dirty="0">
              <a:latin typeface="Muli"/>
              <a:ea typeface="Muli"/>
              <a:cs typeface="Muli"/>
              <a:sym typeface="Muli"/>
            </a:endParaRPr>
          </a:p>
        </p:txBody>
      </p:sp>
      <p:sp>
        <p:nvSpPr>
          <p:cNvPr id="14" name="Google Shape;721;p47"/>
          <p:cNvSpPr txBox="1"/>
          <p:nvPr/>
        </p:nvSpPr>
        <p:spPr>
          <a:xfrm>
            <a:off x="6508222" y="4514311"/>
            <a:ext cx="1735130" cy="6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1100" dirty="0">
                <a:sym typeface="Muli"/>
              </a:rPr>
              <a:t>Sinhgad Industrial Association</a:t>
            </a:r>
            <a:endParaRPr lang="en-IN" sz="1100" dirty="0">
              <a:sym typeface="Muli"/>
            </a:endParaRPr>
          </a:p>
          <a:p>
            <a:pPr marL="0" lvl="0" indent="0" algn="ctr" rtl="0">
              <a:spcBef>
                <a:spcPts val="400"/>
              </a:spcBef>
              <a:spcAft>
                <a:spcPts val="400"/>
              </a:spcAft>
              <a:buNone/>
            </a:pPr>
            <a:endParaRPr dirty="0">
              <a:latin typeface="Muli"/>
              <a:ea typeface="Muli"/>
              <a:cs typeface="Muli"/>
              <a:sym typeface="Muli"/>
            </a:endParaRPr>
          </a:p>
        </p:txBody>
      </p:sp>
      <p:grpSp>
        <p:nvGrpSpPr>
          <p:cNvPr id="15" name="Group 14"/>
          <p:cNvGrpSpPr/>
          <p:nvPr/>
        </p:nvGrpSpPr>
        <p:grpSpPr>
          <a:xfrm>
            <a:off x="393777" y="1003395"/>
            <a:ext cx="1388100" cy="1339541"/>
            <a:chOff x="418309" y="966931"/>
            <a:chExt cx="1388100" cy="1382369"/>
          </a:xfrm>
        </p:grpSpPr>
        <p:sp>
          <p:nvSpPr>
            <p:cNvPr id="16" name="Oval 15"/>
            <p:cNvSpPr/>
            <p:nvPr/>
          </p:nvSpPr>
          <p:spPr>
            <a:xfrm>
              <a:off x="418309" y="966931"/>
              <a:ext cx="1388100" cy="1382369"/>
            </a:xfrm>
            <a:prstGeom prst="ellipse">
              <a:avLst/>
            </a:prstGeom>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pic>
          <p:nvPicPr>
            <p:cNvPr id="17" name="Picture 16"/>
            <p:cNvPicPr>
              <a:picLocks noChangeAspect="1"/>
            </p:cNvPicPr>
            <p:nvPr/>
          </p:nvPicPr>
          <p:blipFill>
            <a:blip r:embed="rId2"/>
            <a:stretch>
              <a:fillRect/>
            </a:stretch>
          </p:blipFill>
          <p:spPr>
            <a:xfrm>
              <a:off x="621647" y="1258806"/>
              <a:ext cx="1019011" cy="733991"/>
            </a:xfrm>
            <a:prstGeom prst="rect">
              <a:avLst/>
            </a:prstGeom>
            <a:ln w="3175">
              <a:noFill/>
            </a:ln>
          </p:spPr>
        </p:pic>
      </p:grpSp>
      <p:pic>
        <p:nvPicPr>
          <p:cNvPr id="18" name="Picture 17"/>
          <p:cNvPicPr>
            <a:picLocks noChangeAspect="1"/>
          </p:cNvPicPr>
          <p:nvPr/>
        </p:nvPicPr>
        <p:blipFill>
          <a:blip r:embed="rId3"/>
          <a:srcRect/>
          <a:stretch>
            <a:fillRect/>
          </a:stretch>
        </p:blipFill>
        <p:spPr>
          <a:xfrm>
            <a:off x="6697956" y="1124141"/>
            <a:ext cx="1369957" cy="1236379"/>
          </a:xfrm>
          <a:custGeom>
            <a:avLst/>
            <a:gdLst>
              <a:gd name="connsiteX0" fmla="*/ 382247 w 1369957"/>
              <a:gd name="connsiteY0" fmla="*/ 0 h 1236379"/>
              <a:gd name="connsiteX1" fmla="*/ 969567 w 1369957"/>
              <a:gd name="connsiteY1" fmla="*/ 0 h 1236379"/>
              <a:gd name="connsiteX2" fmla="*/ 1063957 w 1369957"/>
              <a:gd name="connsiteY2" fmla="*/ 51022 h 1236379"/>
              <a:gd name="connsiteX3" fmla="*/ 1369957 w 1369957"/>
              <a:gd name="connsiteY3" fmla="*/ 624163 h 1236379"/>
              <a:gd name="connsiteX4" fmla="*/ 1063957 w 1369957"/>
              <a:gd name="connsiteY4" fmla="*/ 1197305 h 1236379"/>
              <a:gd name="connsiteX5" fmla="*/ 991669 w 1369957"/>
              <a:gd name="connsiteY5" fmla="*/ 1236379 h 1236379"/>
              <a:gd name="connsiteX6" fmla="*/ 360145 w 1369957"/>
              <a:gd name="connsiteY6" fmla="*/ 1236379 h 1236379"/>
              <a:gd name="connsiteX7" fmla="*/ 287857 w 1369957"/>
              <a:gd name="connsiteY7" fmla="*/ 1197305 h 1236379"/>
              <a:gd name="connsiteX8" fmla="*/ 36399 w 1369957"/>
              <a:gd name="connsiteY8" fmla="*/ 893204 h 1236379"/>
              <a:gd name="connsiteX9" fmla="*/ 0 w 1369957"/>
              <a:gd name="connsiteY9" fmla="*/ 776430 h 1236379"/>
              <a:gd name="connsiteX10" fmla="*/ 0 w 1369957"/>
              <a:gd name="connsiteY10" fmla="*/ 471897 h 1236379"/>
              <a:gd name="connsiteX11" fmla="*/ 36399 w 1369957"/>
              <a:gd name="connsiteY11" fmla="*/ 355123 h 1236379"/>
              <a:gd name="connsiteX12" fmla="*/ 287857 w 1369957"/>
              <a:gd name="connsiteY12" fmla="*/ 51022 h 1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957" h="1236379">
                <a:moveTo>
                  <a:pt x="382247" y="0"/>
                </a:moveTo>
                <a:lnTo>
                  <a:pt x="969567" y="0"/>
                </a:lnTo>
                <a:lnTo>
                  <a:pt x="1063957" y="51022"/>
                </a:lnTo>
                <a:cubicBezTo>
                  <a:pt x="1248576" y="175233"/>
                  <a:pt x="1369957" y="385581"/>
                  <a:pt x="1369957" y="624163"/>
                </a:cubicBezTo>
                <a:cubicBezTo>
                  <a:pt x="1369957" y="862745"/>
                  <a:pt x="1248576" y="1073094"/>
                  <a:pt x="1063957" y="1197305"/>
                </a:cubicBezTo>
                <a:lnTo>
                  <a:pt x="991669" y="1236379"/>
                </a:lnTo>
                <a:lnTo>
                  <a:pt x="360145" y="1236379"/>
                </a:lnTo>
                <a:lnTo>
                  <a:pt x="287857" y="1197305"/>
                </a:lnTo>
                <a:cubicBezTo>
                  <a:pt x="177086" y="1122778"/>
                  <a:pt x="89080" y="1017242"/>
                  <a:pt x="36399" y="893204"/>
                </a:cubicBezTo>
                <a:lnTo>
                  <a:pt x="0" y="776430"/>
                </a:lnTo>
                <a:lnTo>
                  <a:pt x="0" y="471897"/>
                </a:lnTo>
                <a:lnTo>
                  <a:pt x="36399" y="355123"/>
                </a:lnTo>
                <a:cubicBezTo>
                  <a:pt x="89080" y="231084"/>
                  <a:pt x="177086" y="125548"/>
                  <a:pt x="287857" y="51022"/>
                </a:cubicBezTo>
                <a:close/>
              </a:path>
            </a:pathLst>
          </a:custGeom>
        </p:spPr>
      </p:pic>
      <p:grpSp>
        <p:nvGrpSpPr>
          <p:cNvPr id="19" name="Group 18"/>
          <p:cNvGrpSpPr/>
          <p:nvPr/>
        </p:nvGrpSpPr>
        <p:grpSpPr>
          <a:xfrm>
            <a:off x="4559932" y="1040193"/>
            <a:ext cx="1388100" cy="1325150"/>
            <a:chOff x="4489035" y="980143"/>
            <a:chExt cx="1388100" cy="1325150"/>
          </a:xfrm>
        </p:grpSpPr>
        <p:sp>
          <p:nvSpPr>
            <p:cNvPr id="20" name="Oval 19"/>
            <p:cNvSpPr/>
            <p:nvPr/>
          </p:nvSpPr>
          <p:spPr>
            <a:xfrm>
              <a:off x="4489035" y="980143"/>
              <a:ext cx="1388100" cy="1325150"/>
            </a:xfrm>
            <a:prstGeom prst="ellipse">
              <a:avLst/>
            </a:prstGeom>
            <a:ln>
              <a:solidFill>
                <a:schemeClr val="tx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pic>
          <p:nvPicPr>
            <p:cNvPr id="21" name="Picture 20"/>
            <p:cNvPicPr>
              <a:picLocks noChangeAspect="1"/>
            </p:cNvPicPr>
            <p:nvPr/>
          </p:nvPicPr>
          <p:blipFill>
            <a:blip r:embed="rId4"/>
            <a:srcRect t="799"/>
            <a:stretch>
              <a:fillRect/>
            </a:stretch>
          </p:blipFill>
          <p:spPr>
            <a:xfrm>
              <a:off x="4675345" y="1007410"/>
              <a:ext cx="1076534" cy="1241239"/>
            </a:xfrm>
            <a:custGeom>
              <a:avLst/>
              <a:gdLst>
                <a:gd name="connsiteX0" fmla="*/ 589316 w 1178632"/>
                <a:gd name="connsiteY0" fmla="*/ 0 h 1358957"/>
                <a:gd name="connsiteX1" fmla="*/ 1164833 w 1178632"/>
                <a:gd name="connsiteY1" fmla="*/ 304737 h 1358957"/>
                <a:gd name="connsiteX2" fmla="*/ 1178632 w 1178632"/>
                <a:gd name="connsiteY2" fmla="*/ 330055 h 1358957"/>
                <a:gd name="connsiteX3" fmla="*/ 1178632 w 1178632"/>
                <a:gd name="connsiteY3" fmla="*/ 1052316 h 1358957"/>
                <a:gd name="connsiteX4" fmla="*/ 1164833 w 1178632"/>
                <a:gd name="connsiteY4" fmla="*/ 1077633 h 1358957"/>
                <a:gd name="connsiteX5" fmla="*/ 859472 w 1178632"/>
                <a:gd name="connsiteY5" fmla="*/ 1328053 h 1358957"/>
                <a:gd name="connsiteX6" fmla="*/ 759504 w 1178632"/>
                <a:gd name="connsiteY6" fmla="*/ 1358957 h 1358957"/>
                <a:gd name="connsiteX7" fmla="*/ 419129 w 1178632"/>
                <a:gd name="connsiteY7" fmla="*/ 1358957 h 1358957"/>
                <a:gd name="connsiteX8" fmla="*/ 319161 w 1178632"/>
                <a:gd name="connsiteY8" fmla="*/ 1328053 h 1358957"/>
                <a:gd name="connsiteX9" fmla="*/ 13799 w 1178632"/>
                <a:gd name="connsiteY9" fmla="*/ 1077633 h 1358957"/>
                <a:gd name="connsiteX10" fmla="*/ 0 w 1178632"/>
                <a:gd name="connsiteY10" fmla="*/ 1052316 h 1358957"/>
                <a:gd name="connsiteX11" fmla="*/ 0 w 1178632"/>
                <a:gd name="connsiteY11" fmla="*/ 330055 h 1358957"/>
                <a:gd name="connsiteX12" fmla="*/ 13799 w 1178632"/>
                <a:gd name="connsiteY12" fmla="*/ 304737 h 1358957"/>
                <a:gd name="connsiteX13" fmla="*/ 589316 w 1178632"/>
                <a:gd name="connsiteY13" fmla="*/ 0 h 13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32" h="1358957">
                  <a:moveTo>
                    <a:pt x="589316" y="0"/>
                  </a:moveTo>
                  <a:cubicBezTo>
                    <a:pt x="828887" y="0"/>
                    <a:pt x="1040107" y="120881"/>
                    <a:pt x="1164833" y="304737"/>
                  </a:cubicBezTo>
                  <a:lnTo>
                    <a:pt x="1178632" y="330055"/>
                  </a:lnTo>
                  <a:lnTo>
                    <a:pt x="1178632" y="1052316"/>
                  </a:lnTo>
                  <a:lnTo>
                    <a:pt x="1164833" y="1077633"/>
                  </a:lnTo>
                  <a:cubicBezTo>
                    <a:pt x="1089998" y="1187947"/>
                    <a:pt x="984024" y="1275590"/>
                    <a:pt x="859472" y="1328053"/>
                  </a:cubicBezTo>
                  <a:lnTo>
                    <a:pt x="759504" y="1358957"/>
                  </a:lnTo>
                  <a:lnTo>
                    <a:pt x="419129" y="1358957"/>
                  </a:lnTo>
                  <a:lnTo>
                    <a:pt x="319161" y="1328053"/>
                  </a:lnTo>
                  <a:cubicBezTo>
                    <a:pt x="194608" y="1275590"/>
                    <a:pt x="88635" y="1187947"/>
                    <a:pt x="13799" y="1077633"/>
                  </a:cubicBezTo>
                  <a:lnTo>
                    <a:pt x="0" y="1052316"/>
                  </a:lnTo>
                  <a:lnTo>
                    <a:pt x="0" y="330055"/>
                  </a:lnTo>
                  <a:lnTo>
                    <a:pt x="13799" y="304737"/>
                  </a:lnTo>
                  <a:cubicBezTo>
                    <a:pt x="138525" y="120881"/>
                    <a:pt x="349746" y="0"/>
                    <a:pt x="589316" y="0"/>
                  </a:cubicBezTo>
                  <a:close/>
                </a:path>
              </a:pathLst>
            </a:custGeom>
          </p:spPr>
        </p:pic>
      </p:grpSp>
      <p:grpSp>
        <p:nvGrpSpPr>
          <p:cNvPr id="25" name="Group 24"/>
          <p:cNvGrpSpPr/>
          <p:nvPr/>
        </p:nvGrpSpPr>
        <p:grpSpPr>
          <a:xfrm>
            <a:off x="2549022" y="3034966"/>
            <a:ext cx="1388100" cy="1382369"/>
            <a:chOff x="2316561" y="3181649"/>
            <a:chExt cx="1388100" cy="1382369"/>
          </a:xfrm>
        </p:grpSpPr>
        <p:sp>
          <p:nvSpPr>
            <p:cNvPr id="26" name="Oval 25"/>
            <p:cNvSpPr/>
            <p:nvPr/>
          </p:nvSpPr>
          <p:spPr>
            <a:xfrm>
              <a:off x="2316561" y="3181649"/>
              <a:ext cx="1388100" cy="1382369"/>
            </a:xfrm>
            <a:prstGeom prst="ellipse">
              <a:avLst/>
            </a:prstGeom>
            <a:ln>
              <a:solidFill>
                <a:schemeClr val="tx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27" name="Picture 26"/>
            <p:cNvPicPr>
              <a:picLocks noChangeAspect="1"/>
            </p:cNvPicPr>
            <p:nvPr/>
          </p:nvPicPr>
          <p:blipFill>
            <a:blip r:embed="rId5"/>
            <a:stretch>
              <a:fillRect/>
            </a:stretch>
          </p:blipFill>
          <p:spPr>
            <a:xfrm>
              <a:off x="2491017" y="3457471"/>
              <a:ext cx="1010512" cy="896814"/>
            </a:xfrm>
            <a:prstGeom prst="rect">
              <a:avLst/>
            </a:prstGeom>
            <a:ln>
              <a:solidFill>
                <a:schemeClr val="tx1">
                  <a:lumMod val="20000"/>
                  <a:lumOff val="80000"/>
                </a:schemeClr>
              </a:solidFill>
            </a:ln>
          </p:spPr>
        </p:pic>
      </p:grpSp>
      <p:pic>
        <p:nvPicPr>
          <p:cNvPr id="28" name="Picture 27"/>
          <p:cNvPicPr>
            <a:picLocks noChangeAspect="1"/>
          </p:cNvPicPr>
          <p:nvPr/>
        </p:nvPicPr>
        <p:blipFill>
          <a:blip r:embed="rId6"/>
          <a:srcRect l="4979" r="6612"/>
          <a:stretch>
            <a:fillRect/>
          </a:stretch>
        </p:blipFill>
        <p:spPr>
          <a:xfrm>
            <a:off x="4514938" y="3084285"/>
            <a:ext cx="1433094" cy="1321555"/>
          </a:xfrm>
          <a:custGeom>
            <a:avLst/>
            <a:gdLst>
              <a:gd name="connsiteX0" fmla="*/ 419600 w 1388100"/>
              <a:gd name="connsiteY0" fmla="*/ 0 h 1239032"/>
              <a:gd name="connsiteX1" fmla="*/ 968501 w 1388100"/>
              <a:gd name="connsiteY1" fmla="*/ 0 h 1239032"/>
              <a:gd name="connsiteX2" fmla="*/ 1082100 w 1388100"/>
              <a:gd name="connsiteY2" fmla="*/ 59951 h 1239032"/>
              <a:gd name="connsiteX3" fmla="*/ 1388100 w 1388100"/>
              <a:gd name="connsiteY3" fmla="*/ 619517 h 1239032"/>
              <a:gd name="connsiteX4" fmla="*/ 1082100 w 1388100"/>
              <a:gd name="connsiteY4" fmla="*/ 1179084 h 1239032"/>
              <a:gd name="connsiteX5" fmla="*/ 968505 w 1388100"/>
              <a:gd name="connsiteY5" fmla="*/ 1239032 h 1239032"/>
              <a:gd name="connsiteX6" fmla="*/ 419596 w 1388100"/>
              <a:gd name="connsiteY6" fmla="*/ 1239032 h 1239032"/>
              <a:gd name="connsiteX7" fmla="*/ 306000 w 1388100"/>
              <a:gd name="connsiteY7" fmla="*/ 1179084 h 1239032"/>
              <a:gd name="connsiteX8" fmla="*/ 0 w 1388100"/>
              <a:gd name="connsiteY8" fmla="*/ 619517 h 1239032"/>
              <a:gd name="connsiteX9" fmla="*/ 306000 w 1388100"/>
              <a:gd name="connsiteY9" fmla="*/ 59951 h 123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100" h="1239032">
                <a:moveTo>
                  <a:pt x="419600" y="0"/>
                </a:moveTo>
                <a:lnTo>
                  <a:pt x="968501" y="0"/>
                </a:lnTo>
                <a:lnTo>
                  <a:pt x="1082100" y="59951"/>
                </a:lnTo>
                <a:cubicBezTo>
                  <a:pt x="1266719" y="181220"/>
                  <a:pt x="1388100" y="386587"/>
                  <a:pt x="1388100" y="619517"/>
                </a:cubicBezTo>
                <a:cubicBezTo>
                  <a:pt x="1388100" y="852448"/>
                  <a:pt x="1266719" y="1057814"/>
                  <a:pt x="1082100" y="1179084"/>
                </a:cubicBezTo>
                <a:lnTo>
                  <a:pt x="968505" y="1239032"/>
                </a:lnTo>
                <a:lnTo>
                  <a:pt x="419596" y="1239032"/>
                </a:lnTo>
                <a:lnTo>
                  <a:pt x="306000" y="1179084"/>
                </a:lnTo>
                <a:cubicBezTo>
                  <a:pt x="121382" y="1057814"/>
                  <a:pt x="0" y="852448"/>
                  <a:pt x="0" y="619517"/>
                </a:cubicBezTo>
                <a:cubicBezTo>
                  <a:pt x="0" y="386587"/>
                  <a:pt x="121382" y="181220"/>
                  <a:pt x="306000" y="59951"/>
                </a:cubicBezTo>
                <a:close/>
              </a:path>
            </a:pathLst>
          </a:custGeom>
        </p:spPr>
      </p:pic>
      <p:sp>
        <p:nvSpPr>
          <p:cNvPr id="29" name="Title 1"/>
          <p:cNvSpPr>
            <a:spLocks noGrp="1"/>
          </p:cNvSpPr>
          <p:nvPr>
            <p:ph type="title"/>
          </p:nvPr>
        </p:nvSpPr>
        <p:spPr>
          <a:xfrm>
            <a:off x="393777" y="-12165"/>
            <a:ext cx="7216157" cy="857400"/>
          </a:xfrm>
        </p:spPr>
        <p:txBody>
          <a:bodyPr/>
          <a:lstStyle/>
          <a:p>
            <a:r>
              <a:rPr lang="en-IN" b="1" dirty="0">
                <a:solidFill>
                  <a:schemeClr val="accent5">
                    <a:lumMod val="50000"/>
                  </a:schemeClr>
                </a:solidFill>
              </a:rPr>
              <a:t>Associations &amp; Advisory bodies </a:t>
            </a:r>
            <a:endParaRPr lang="en-IN" b="1" dirty="0">
              <a:solidFill>
                <a:schemeClr val="accent5">
                  <a:lumMod val="50000"/>
                </a:schemeClr>
              </a:solidFill>
            </a:endParaRPr>
          </a:p>
        </p:txBody>
      </p:sp>
      <p:pic>
        <p:nvPicPr>
          <p:cNvPr id="2" name="Picture 1"/>
          <p:cNvPicPr>
            <a:picLocks noChangeAspect="1"/>
          </p:cNvPicPr>
          <p:nvPr/>
        </p:nvPicPr>
        <p:blipFill>
          <a:blip r:embed="rId7"/>
          <a:stretch>
            <a:fillRect/>
          </a:stretch>
        </p:blipFill>
        <p:spPr>
          <a:xfrm>
            <a:off x="618888" y="3291453"/>
            <a:ext cx="986352" cy="959694"/>
          </a:xfrm>
          <a:prstGeom prst="rect">
            <a:avLst/>
          </a:prstGeom>
        </p:spPr>
      </p:pic>
      <p:sp>
        <p:nvSpPr>
          <p:cNvPr id="31" name="Google Shape;721;p47"/>
          <p:cNvSpPr txBox="1"/>
          <p:nvPr/>
        </p:nvSpPr>
        <p:spPr>
          <a:xfrm>
            <a:off x="29124" y="4531230"/>
            <a:ext cx="2154992" cy="6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1100" dirty="0">
                <a:sym typeface="Muli"/>
              </a:rPr>
              <a:t>Plastic moulding &amp; Wire harness Mfg Unit - Anuj Industries</a:t>
            </a:r>
            <a:endParaRPr sz="1000" dirty="0">
              <a:latin typeface="Muli"/>
              <a:ea typeface="Muli"/>
              <a:cs typeface="Muli"/>
              <a:sym typeface="Muli"/>
            </a:endParaRPr>
          </a:p>
          <a:p>
            <a:pPr marL="0" lvl="0" indent="0" algn="ctr" rtl="0">
              <a:spcBef>
                <a:spcPts val="400"/>
              </a:spcBef>
              <a:spcAft>
                <a:spcPts val="400"/>
              </a:spcAft>
              <a:buNone/>
            </a:pPr>
            <a:endParaRPr dirty="0">
              <a:latin typeface="Muli"/>
              <a:ea typeface="Muli"/>
              <a:cs typeface="Muli"/>
              <a:sym typeface="Muli"/>
            </a:endParaRPr>
          </a:p>
        </p:txBody>
      </p:sp>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6899563" y="3291453"/>
            <a:ext cx="918201" cy="911028"/>
          </a:xfrm>
          <a:prstGeom prst="rect">
            <a:avLst/>
          </a:prstGeom>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2936496" y="450520"/>
            <a:ext cx="527843" cy="2672711"/>
            <a:chOff x="3942094" y="-1847"/>
            <a:chExt cx="762976" cy="3863294"/>
          </a:xfrm>
          <a:solidFill>
            <a:schemeClr val="accent2"/>
          </a:solidFill>
        </p:grpSpPr>
        <p:sp>
          <p:nvSpPr>
            <p:cNvPr id="4" name="Rectangle 2"/>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solidFill>
                  <a:schemeClr val="tx1"/>
                </a:solidFill>
              </a:endParaRPr>
            </a:p>
          </p:txBody>
        </p:sp>
        <p:sp>
          <p:nvSpPr>
            <p:cNvPr id="5" name="Freeform: Shape 3"/>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6" name="Group 4"/>
          <p:cNvGrpSpPr/>
          <p:nvPr/>
        </p:nvGrpSpPr>
        <p:grpSpPr>
          <a:xfrm>
            <a:off x="2352186" y="588543"/>
            <a:ext cx="430792" cy="1658064"/>
            <a:chOff x="3158599" y="-1847"/>
            <a:chExt cx="762976" cy="2936601"/>
          </a:xfrm>
          <a:solidFill>
            <a:schemeClr val="accent4"/>
          </a:solidFill>
        </p:grpSpPr>
        <p:sp>
          <p:nvSpPr>
            <p:cNvPr id="7" name="Rectangle 5"/>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solidFill>
                  <a:schemeClr val="tx1"/>
                </a:solidFill>
              </a:endParaRPr>
            </a:p>
          </p:txBody>
        </p:sp>
        <p:sp>
          <p:nvSpPr>
            <p:cNvPr id="8" name="Freeform: Shape 6"/>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9" name="Group 7"/>
          <p:cNvGrpSpPr/>
          <p:nvPr/>
        </p:nvGrpSpPr>
        <p:grpSpPr>
          <a:xfrm>
            <a:off x="1466600" y="-16722"/>
            <a:ext cx="1077996" cy="4117059"/>
            <a:chOff x="2015424" y="-1847"/>
            <a:chExt cx="1437328" cy="5489412"/>
          </a:xfrm>
        </p:grpSpPr>
        <p:sp>
          <p:nvSpPr>
            <p:cNvPr id="10" name="Rectangle 8"/>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solidFill>
                  <a:schemeClr val="tx1"/>
                </a:solidFill>
              </a:endParaRPr>
            </a:p>
          </p:txBody>
        </p:sp>
        <p:sp>
          <p:nvSpPr>
            <p:cNvPr id="11" name="Rounded Rectangle 51"/>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12" name="Group 10"/>
          <p:cNvGrpSpPr/>
          <p:nvPr/>
        </p:nvGrpSpPr>
        <p:grpSpPr>
          <a:xfrm>
            <a:off x="521682" y="959437"/>
            <a:ext cx="442657" cy="2105375"/>
            <a:chOff x="808111" y="-1847"/>
            <a:chExt cx="762978" cy="3628896"/>
          </a:xfrm>
          <a:solidFill>
            <a:schemeClr val="accent2"/>
          </a:solidFill>
        </p:grpSpPr>
        <p:sp>
          <p:nvSpPr>
            <p:cNvPr id="13" name="Rectangle 11"/>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solidFill>
                  <a:schemeClr val="tx1"/>
                </a:solidFill>
              </a:endParaRPr>
            </a:p>
          </p:txBody>
        </p:sp>
        <p:sp>
          <p:nvSpPr>
            <p:cNvPr id="14" name="Freeform: Shape 12"/>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15" name="Group 13"/>
          <p:cNvGrpSpPr/>
          <p:nvPr/>
        </p:nvGrpSpPr>
        <p:grpSpPr>
          <a:xfrm>
            <a:off x="1253628" y="810754"/>
            <a:ext cx="572232" cy="1837388"/>
            <a:chOff x="1591607" y="-20084"/>
            <a:chExt cx="762976" cy="2449850"/>
          </a:xfrm>
        </p:grpSpPr>
        <p:sp>
          <p:nvSpPr>
            <p:cNvPr id="16" name="Rectangle 14"/>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ko-KR" altLang="en-US" sz="2025" dirty="0">
                <a:solidFill>
                  <a:schemeClr val="tx1"/>
                </a:solidFill>
              </a:endParaRPr>
            </a:p>
          </p:txBody>
        </p:sp>
        <p:sp>
          <p:nvSpPr>
            <p:cNvPr id="17" name="Freeform: Shape 15"/>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sp>
        <p:nvSpPr>
          <p:cNvPr id="35" name="직사각형 34"/>
          <p:cNvSpPr/>
          <p:nvPr/>
        </p:nvSpPr>
        <p:spPr>
          <a:xfrm>
            <a:off x="6629" y="0"/>
            <a:ext cx="3573096" cy="1085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2" name="Text Placeholder 1"/>
          <p:cNvSpPr>
            <a:spLocks noGrp="1"/>
          </p:cNvSpPr>
          <p:nvPr>
            <p:ph type="body" sz="quarter" idx="10"/>
          </p:nvPr>
        </p:nvSpPr>
        <p:spPr>
          <a:xfrm>
            <a:off x="121571" y="283045"/>
            <a:ext cx="5946720" cy="543185"/>
          </a:xfrm>
        </p:spPr>
        <p:txBody>
          <a:bodyPr/>
          <a:lstStyle/>
          <a:p>
            <a:r>
              <a:rPr lang="en-US" sz="3200" b="1" dirty="0">
                <a:solidFill>
                  <a:schemeClr val="accent5">
                    <a:lumMod val="50000"/>
                  </a:schemeClr>
                </a:solidFill>
                <a:latin typeface="Raleway"/>
                <a:ea typeface="Raleway"/>
                <a:cs typeface="Raleway"/>
                <a:sym typeface="Raleway"/>
              </a:rPr>
              <a:t>Milestones : Last 365 days</a:t>
            </a:r>
            <a:endParaRPr lang="en-US" sz="3200" b="1" dirty="0">
              <a:solidFill>
                <a:schemeClr val="accent5">
                  <a:lumMod val="50000"/>
                </a:schemeClr>
              </a:solidFill>
              <a:latin typeface="Raleway"/>
              <a:ea typeface="Raleway"/>
              <a:cs typeface="Raleway"/>
              <a:sym typeface="Raleway"/>
            </a:endParaRPr>
          </a:p>
        </p:txBody>
      </p:sp>
      <p:sp>
        <p:nvSpPr>
          <p:cNvPr id="18" name="TextBox 17"/>
          <p:cNvSpPr txBox="1"/>
          <p:nvPr/>
        </p:nvSpPr>
        <p:spPr>
          <a:xfrm>
            <a:off x="3746407" y="1066089"/>
            <a:ext cx="1651186" cy="669414"/>
          </a:xfrm>
          <a:prstGeom prst="rect">
            <a:avLst/>
          </a:prstGeom>
          <a:noFill/>
        </p:spPr>
        <p:txBody>
          <a:bodyPr wrap="square" rtlCol="0" anchor="ctr">
            <a:spAutoFit/>
          </a:bodyPr>
          <a:lstStyle/>
          <a:p>
            <a:pPr algn="ctr"/>
            <a:r>
              <a:rPr lang="en-US" altLang="ko-KR" sz="3750" b="1" dirty="0">
                <a:solidFill>
                  <a:schemeClr val="accent3"/>
                </a:solidFill>
                <a:cs typeface="Arial" panose="020B0604020202020204" pitchFamily="34" charset="0"/>
              </a:rPr>
              <a:t>2000 </a:t>
            </a:r>
            <a:r>
              <a:rPr lang="en-US" altLang="ko-KR" sz="1875" b="1" dirty="0">
                <a:solidFill>
                  <a:schemeClr val="accent3"/>
                </a:solidFill>
                <a:cs typeface="Arial" panose="020B0604020202020204" pitchFamily="34" charset="0"/>
              </a:rPr>
              <a:t>+</a:t>
            </a:r>
            <a:endParaRPr lang="ko-KR" altLang="en-US" sz="1875" b="1" dirty="0">
              <a:solidFill>
                <a:schemeClr val="accent3"/>
              </a:solidFill>
              <a:cs typeface="Arial" panose="020B0604020202020204" pitchFamily="34" charset="0"/>
            </a:endParaRPr>
          </a:p>
        </p:txBody>
      </p:sp>
      <p:sp>
        <p:nvSpPr>
          <p:cNvPr id="32" name="Rounded Rectangle 27"/>
          <p:cNvSpPr/>
          <p:nvPr/>
        </p:nvSpPr>
        <p:spPr>
          <a:xfrm>
            <a:off x="4211946" y="2391794"/>
            <a:ext cx="237859" cy="18270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900" dirty="0"/>
          </a:p>
        </p:txBody>
      </p:sp>
      <p:sp>
        <p:nvSpPr>
          <p:cNvPr id="34" name="Round Same Side Corner Rectangle 36"/>
          <p:cNvSpPr/>
          <p:nvPr/>
        </p:nvSpPr>
        <p:spPr>
          <a:xfrm>
            <a:off x="4208017" y="4100337"/>
            <a:ext cx="245715" cy="19426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900" dirty="0"/>
          </a:p>
        </p:txBody>
      </p:sp>
      <p:sp>
        <p:nvSpPr>
          <p:cNvPr id="36" name="TextBox 35"/>
          <p:cNvSpPr txBox="1"/>
          <p:nvPr/>
        </p:nvSpPr>
        <p:spPr>
          <a:xfrm>
            <a:off x="3885552" y="1775044"/>
            <a:ext cx="1651186" cy="669414"/>
          </a:xfrm>
          <a:prstGeom prst="rect">
            <a:avLst/>
          </a:prstGeom>
          <a:noFill/>
        </p:spPr>
        <p:txBody>
          <a:bodyPr wrap="square" rtlCol="0" anchor="ctr">
            <a:spAutoFit/>
          </a:bodyPr>
          <a:lstStyle/>
          <a:p>
            <a:pPr algn="ctr"/>
            <a:r>
              <a:rPr lang="en-US" altLang="ko-KR" sz="3750" b="1" dirty="0" smtClean="0">
                <a:solidFill>
                  <a:srgbClr val="92D050"/>
                </a:solidFill>
                <a:cs typeface="Arial" panose="020B0604020202020204" pitchFamily="34" charset="0"/>
              </a:rPr>
              <a:t>200</a:t>
            </a:r>
            <a:r>
              <a:rPr lang="en-US" altLang="ko-KR" sz="3750" b="1" dirty="0" smtClean="0">
                <a:solidFill>
                  <a:schemeClr val="accent3"/>
                </a:solidFill>
                <a:cs typeface="Arial" panose="020B0604020202020204" pitchFamily="34" charset="0"/>
              </a:rPr>
              <a:t> </a:t>
            </a:r>
            <a:r>
              <a:rPr lang="en-US" altLang="ko-KR" sz="1875" b="1" dirty="0">
                <a:solidFill>
                  <a:srgbClr val="00FF00"/>
                </a:solidFill>
                <a:cs typeface="Arial" panose="020B0604020202020204" pitchFamily="34" charset="0"/>
              </a:rPr>
              <a:t>+</a:t>
            </a:r>
            <a:endParaRPr lang="ko-KR" altLang="en-US" sz="1875" b="1" dirty="0">
              <a:solidFill>
                <a:srgbClr val="00FF00"/>
              </a:solidFill>
              <a:cs typeface="Arial" panose="020B0604020202020204" pitchFamily="34" charset="0"/>
            </a:endParaRPr>
          </a:p>
        </p:txBody>
      </p:sp>
      <p:sp>
        <p:nvSpPr>
          <p:cNvPr id="39" name="TextBox 38"/>
          <p:cNvSpPr txBox="1"/>
          <p:nvPr/>
        </p:nvSpPr>
        <p:spPr>
          <a:xfrm>
            <a:off x="3885551" y="2580690"/>
            <a:ext cx="1651186" cy="668020"/>
          </a:xfrm>
          <a:prstGeom prst="rect">
            <a:avLst/>
          </a:prstGeom>
          <a:noFill/>
        </p:spPr>
        <p:txBody>
          <a:bodyPr wrap="square" rtlCol="0" anchor="ctr">
            <a:spAutoFit/>
          </a:bodyPr>
          <a:lstStyle/>
          <a:p>
            <a:pPr algn="ctr"/>
            <a:r>
              <a:rPr lang="en-IN" altLang="en-US" sz="3750" b="1" dirty="0" smtClean="0">
                <a:solidFill>
                  <a:schemeClr val="accent5">
                    <a:lumMod val="50000"/>
                  </a:schemeClr>
                </a:solidFill>
                <a:cs typeface="Arial" panose="020B0604020202020204" pitchFamily="34" charset="0"/>
              </a:rPr>
              <a:t>040</a:t>
            </a:r>
            <a:r>
              <a:rPr lang="en-US" altLang="ko-KR" sz="3750" b="1" dirty="0" smtClean="0">
                <a:solidFill>
                  <a:schemeClr val="accent3"/>
                </a:solidFill>
                <a:cs typeface="Arial" panose="020B0604020202020204" pitchFamily="34" charset="0"/>
              </a:rPr>
              <a:t> </a:t>
            </a:r>
            <a:r>
              <a:rPr lang="en-US" altLang="ko-KR" sz="1875" b="1" dirty="0">
                <a:solidFill>
                  <a:schemeClr val="accent5">
                    <a:lumMod val="75000"/>
                  </a:schemeClr>
                </a:solidFill>
                <a:cs typeface="Arial" panose="020B0604020202020204" pitchFamily="34" charset="0"/>
              </a:rPr>
              <a:t>+</a:t>
            </a:r>
            <a:endParaRPr lang="ko-KR" altLang="en-US" sz="1875" b="1" dirty="0">
              <a:solidFill>
                <a:schemeClr val="accent5">
                  <a:lumMod val="75000"/>
                </a:schemeClr>
              </a:solidFill>
              <a:cs typeface="Arial" panose="020B0604020202020204" pitchFamily="34" charset="0"/>
            </a:endParaRPr>
          </a:p>
        </p:txBody>
      </p:sp>
      <p:sp>
        <p:nvSpPr>
          <p:cNvPr id="40" name="TextBox 39"/>
          <p:cNvSpPr txBox="1"/>
          <p:nvPr/>
        </p:nvSpPr>
        <p:spPr>
          <a:xfrm>
            <a:off x="3885551" y="3415457"/>
            <a:ext cx="1651186" cy="668020"/>
          </a:xfrm>
          <a:prstGeom prst="rect">
            <a:avLst/>
          </a:prstGeom>
          <a:noFill/>
        </p:spPr>
        <p:txBody>
          <a:bodyPr wrap="square" rtlCol="0" anchor="ctr">
            <a:spAutoFit/>
          </a:bodyPr>
          <a:lstStyle/>
          <a:p>
            <a:pPr algn="ctr"/>
            <a:r>
              <a:rPr lang="en-IN" altLang="en-US" sz="3750" b="1" dirty="0" smtClean="0">
                <a:solidFill>
                  <a:srgbClr val="7030A0"/>
                </a:solidFill>
                <a:cs typeface="Arial" panose="020B0604020202020204" pitchFamily="34" charset="0"/>
              </a:rPr>
              <a:t>008</a:t>
            </a:r>
            <a:r>
              <a:rPr lang="en-US" altLang="ko-KR" sz="3750" b="1" dirty="0" smtClean="0">
                <a:solidFill>
                  <a:schemeClr val="accent3"/>
                </a:solidFill>
                <a:cs typeface="Arial" panose="020B0604020202020204" pitchFamily="34" charset="0"/>
              </a:rPr>
              <a:t> </a:t>
            </a:r>
            <a:r>
              <a:rPr lang="en-US" altLang="ko-KR" sz="1875" b="1" dirty="0">
                <a:solidFill>
                  <a:srgbClr val="7030A0"/>
                </a:solidFill>
                <a:cs typeface="Arial" panose="020B0604020202020204" pitchFamily="34" charset="0"/>
              </a:rPr>
              <a:t>+</a:t>
            </a:r>
            <a:endParaRPr lang="ko-KR" altLang="en-US" sz="1875" b="1" dirty="0">
              <a:solidFill>
                <a:srgbClr val="7030A0"/>
              </a:solidFill>
              <a:cs typeface="Arial" panose="020B0604020202020204" pitchFamily="34" charset="0"/>
            </a:endParaRPr>
          </a:p>
        </p:txBody>
      </p:sp>
      <p:sp>
        <p:nvSpPr>
          <p:cNvPr id="42" name="TextBox 41"/>
          <p:cNvSpPr txBox="1"/>
          <p:nvPr/>
        </p:nvSpPr>
        <p:spPr>
          <a:xfrm>
            <a:off x="5536737" y="1243274"/>
            <a:ext cx="2353636" cy="353943"/>
          </a:xfrm>
          <a:prstGeom prst="rect">
            <a:avLst/>
          </a:prstGeom>
          <a:noFill/>
        </p:spPr>
        <p:txBody>
          <a:bodyPr wrap="square">
            <a:spAutoFit/>
          </a:bodyPr>
          <a:lstStyle/>
          <a:p>
            <a:r>
              <a:rPr 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Satisfied Participants </a:t>
            </a:r>
            <a:endParaRPr lang="en-IN"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3" name="TextBox 42"/>
          <p:cNvSpPr txBox="1"/>
          <p:nvPr/>
        </p:nvSpPr>
        <p:spPr>
          <a:xfrm>
            <a:off x="5536734" y="1975973"/>
            <a:ext cx="2353636" cy="369332"/>
          </a:xfrm>
          <a:prstGeom prst="rect">
            <a:avLst/>
          </a:prstGeom>
          <a:noFill/>
        </p:spPr>
        <p:txBody>
          <a:bodyPr wrap="square">
            <a:spAutoFit/>
          </a:bodyPr>
          <a:lstStyle/>
          <a:p>
            <a:r>
              <a:rPr 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Placements</a:t>
            </a:r>
            <a:r>
              <a:rPr lang="en-US" sz="1800" dirty="0"/>
              <a:t> </a:t>
            </a:r>
            <a:endParaRPr lang="en-IN" sz="1800" dirty="0"/>
          </a:p>
        </p:txBody>
      </p:sp>
      <p:sp>
        <p:nvSpPr>
          <p:cNvPr id="44" name="TextBox 43"/>
          <p:cNvSpPr txBox="1"/>
          <p:nvPr/>
        </p:nvSpPr>
        <p:spPr>
          <a:xfrm>
            <a:off x="5536734" y="2766837"/>
            <a:ext cx="2931404" cy="352425"/>
          </a:xfrm>
          <a:prstGeom prst="rect">
            <a:avLst/>
          </a:prstGeom>
          <a:noFill/>
        </p:spPr>
        <p:txBody>
          <a:bodyPr wrap="square">
            <a:spAutoFit/>
          </a:bodyPr>
          <a:lstStyle/>
          <a:p>
            <a:r>
              <a:rPr lang="en-IN" alt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Projects ( PQCDMS ) </a:t>
            </a:r>
            <a:r>
              <a:rPr 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endParaRPr lang="en-IN"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5" name="TextBox 44"/>
          <p:cNvSpPr txBox="1"/>
          <p:nvPr/>
        </p:nvSpPr>
        <p:spPr>
          <a:xfrm>
            <a:off x="5536735" y="3584281"/>
            <a:ext cx="2931404" cy="352425"/>
          </a:xfrm>
          <a:prstGeom prst="rect">
            <a:avLst/>
          </a:prstGeom>
          <a:noFill/>
        </p:spPr>
        <p:txBody>
          <a:bodyPr wrap="square">
            <a:spAutoFit/>
          </a:bodyPr>
          <a:lstStyle/>
          <a:p>
            <a:r>
              <a:rPr lang="en-IN" alt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QMS Certifications</a:t>
            </a:r>
            <a:endParaRPr lang="en-IN" alt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6" name="TextBox 45"/>
          <p:cNvSpPr txBox="1"/>
          <p:nvPr/>
        </p:nvSpPr>
        <p:spPr>
          <a:xfrm>
            <a:off x="3882961" y="4210883"/>
            <a:ext cx="1651186" cy="668020"/>
          </a:xfrm>
          <a:prstGeom prst="rect">
            <a:avLst/>
          </a:prstGeom>
          <a:noFill/>
        </p:spPr>
        <p:txBody>
          <a:bodyPr wrap="square" rtlCol="0" anchor="ctr">
            <a:spAutoFit/>
          </a:bodyPr>
          <a:lstStyle/>
          <a:p>
            <a:pPr algn="ctr"/>
            <a:r>
              <a:rPr lang="en-IN" altLang="en-US" sz="3750" b="1" dirty="0" smtClean="0">
                <a:solidFill>
                  <a:srgbClr val="FFC000"/>
                </a:solidFill>
                <a:cs typeface="Arial" panose="020B0604020202020204" pitchFamily="34" charset="0"/>
              </a:rPr>
              <a:t>002</a:t>
            </a:r>
            <a:r>
              <a:rPr lang="en-US" altLang="ko-KR" sz="3750" b="1" dirty="0">
                <a:solidFill>
                  <a:srgbClr val="FFC000"/>
                </a:solidFill>
                <a:cs typeface="Arial" panose="020B0604020202020204" pitchFamily="34" charset="0"/>
              </a:rPr>
              <a:t> </a:t>
            </a:r>
            <a:r>
              <a:rPr lang="en-US" altLang="ko-KR" sz="1875" b="1" dirty="0">
                <a:solidFill>
                  <a:srgbClr val="FFC000"/>
                </a:solidFill>
                <a:cs typeface="Arial" panose="020B0604020202020204" pitchFamily="34" charset="0"/>
              </a:rPr>
              <a:t>+</a:t>
            </a:r>
            <a:endParaRPr lang="ko-KR" altLang="en-US" sz="1875" b="1" dirty="0">
              <a:solidFill>
                <a:srgbClr val="FFC000"/>
              </a:solidFill>
              <a:cs typeface="Arial" panose="020B0604020202020204" pitchFamily="34" charset="0"/>
            </a:endParaRPr>
          </a:p>
        </p:txBody>
      </p:sp>
      <p:sp>
        <p:nvSpPr>
          <p:cNvPr id="47" name="TextBox 46"/>
          <p:cNvSpPr txBox="1"/>
          <p:nvPr/>
        </p:nvSpPr>
        <p:spPr>
          <a:xfrm>
            <a:off x="5534146" y="4415180"/>
            <a:ext cx="3453989" cy="352425"/>
          </a:xfrm>
          <a:prstGeom prst="rect">
            <a:avLst/>
          </a:prstGeom>
          <a:noFill/>
        </p:spPr>
        <p:txBody>
          <a:bodyPr wrap="square">
            <a:spAutoFit/>
          </a:bodyPr>
          <a:lstStyle/>
          <a:p>
            <a:r>
              <a:rPr lang="en-IN" alt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EMS Process setups </a:t>
            </a:r>
            <a:endParaRPr lang="en-IN" altLang="en-US" sz="17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9" grpId="0"/>
      <p:bldP spid="40"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9" name="Google Shape;515;p37"/>
          <p:cNvSpPr txBox="1"/>
          <p:nvPr/>
        </p:nvSpPr>
        <p:spPr>
          <a:xfrm>
            <a:off x="925725" y="770258"/>
            <a:ext cx="54210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IN" sz="2800" dirty="0" smtClean="0">
                <a:solidFill>
                  <a:schemeClr val="accent6">
                    <a:lumMod val="50000"/>
                  </a:schemeClr>
                </a:solidFill>
              </a:rPr>
              <a:t>Thanks!</a:t>
            </a:r>
            <a:endParaRPr lang="en-IN" sz="2800" dirty="0" smtClean="0">
              <a:solidFill>
                <a:schemeClr val="accent6">
                  <a:lumMod val="50000"/>
                </a:schemeClr>
              </a:solidFill>
            </a:endParaRPr>
          </a:p>
        </p:txBody>
      </p:sp>
      <p:sp>
        <p:nvSpPr>
          <p:cNvPr id="10" name="Google Shape;516;p37"/>
          <p:cNvSpPr txBox="1"/>
          <p:nvPr/>
        </p:nvSpPr>
        <p:spPr>
          <a:xfrm>
            <a:off x="925830" y="1792605"/>
            <a:ext cx="7470775" cy="1588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1pPr>
            <a:lvl2pPr marL="914400" marR="0" lvl="1"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2pPr>
            <a:lvl3pPr marL="1371600" marR="0" lvl="2"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3pPr>
            <a:lvl4pPr marL="1828800" marR="0" lvl="3"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4pPr>
            <a:lvl5pPr marL="2286000" marR="0" lvl="4"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5pPr>
            <a:lvl6pPr marL="2743200" marR="0" lvl="5"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6pPr>
            <a:lvl7pPr marL="3200400" marR="0" lvl="6"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7pPr>
            <a:lvl8pPr marL="3657600" marR="0" lvl="7"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8pPr>
            <a:lvl9pPr marL="4114800" marR="0" lvl="8" indent="-381000" algn="l" rtl="0">
              <a:lnSpc>
                <a:spcPct val="100000"/>
              </a:lnSpc>
              <a:spcBef>
                <a:spcPts val="0"/>
              </a:spcBef>
              <a:spcAft>
                <a:spcPts val="0"/>
              </a:spcAft>
              <a:buClr>
                <a:schemeClr val="dk1"/>
              </a:buClr>
              <a:buSzPts val="2400"/>
              <a:buFont typeface="Lato" panose="020F0502020204030203"/>
              <a:buChar char="■"/>
              <a:defRPr sz="2400" b="0" i="0" u="none" strike="noStrike" cap="none">
                <a:solidFill>
                  <a:schemeClr val="dk1"/>
                </a:solidFill>
                <a:latin typeface="Lato" panose="020F0502020204030203"/>
                <a:ea typeface="Lato" panose="020F0502020204030203"/>
                <a:cs typeface="Lato" panose="020F0502020204030203"/>
                <a:sym typeface="Lato" panose="020F0502020204030203"/>
              </a:defRPr>
            </a:lvl9pPr>
          </a:lstStyle>
          <a:p>
            <a:pPr marL="0" indent="0">
              <a:buFont typeface="Lato" panose="020F0502020204030203"/>
              <a:buNone/>
            </a:pPr>
            <a:r>
              <a:rPr lang="en-US" sz="3600" b="1" smtClean="0"/>
              <a:t>Any </a:t>
            </a:r>
            <a:r>
              <a:rPr lang="en-US" sz="3600" b="1" smtClean="0">
                <a:solidFill>
                  <a:srgbClr val="FAA99C"/>
                </a:solidFill>
              </a:rPr>
              <a:t>questions? </a:t>
            </a:r>
            <a:endParaRPr lang="en-US" sz="3600" b="1" smtClean="0">
              <a:solidFill>
                <a:srgbClr val="FAA99C"/>
              </a:solidFill>
            </a:endParaRPr>
          </a:p>
          <a:p>
            <a:pPr marL="0" indent="0">
              <a:buClr>
                <a:schemeClr val="dk1"/>
              </a:buClr>
              <a:buSzPts val="1100"/>
              <a:buFont typeface="Arial" panose="020B0604020202020204"/>
              <a:buNone/>
            </a:pPr>
            <a:r>
              <a:rPr lang="en-US" sz="1400" smtClean="0"/>
              <a:t>You can find me at </a:t>
            </a:r>
            <a:r>
              <a:rPr lang="en-US" sz="1400" smtClean="0">
                <a:hlinkClick r:id="rId1"/>
              </a:rPr>
              <a:t>gajanan@zillionlink.in</a:t>
            </a:r>
            <a:r>
              <a:rPr lang="en-US" sz="1400" smtClean="0"/>
              <a:t> , </a:t>
            </a:r>
            <a:r>
              <a:rPr lang="en-US" sz="1400" smtClean="0">
                <a:hlinkClick r:id="rId2"/>
              </a:rPr>
              <a:t>connect@zillionlink.in</a:t>
            </a:r>
            <a:r>
              <a:rPr lang="en-IN" altLang="en-US" sz="1400" smtClean="0"/>
              <a:t> , edu@zillionlink.in</a:t>
            </a:r>
            <a:r>
              <a:rPr lang="en-US" sz="1400" smtClean="0"/>
              <a:t> </a:t>
            </a:r>
            <a:endParaRPr lang="en-US" sz="1400" smtClean="0"/>
          </a:p>
          <a:p>
            <a:pPr marL="0" indent="0">
              <a:buClr>
                <a:schemeClr val="dk1"/>
              </a:buClr>
              <a:buSzPts val="1100"/>
              <a:buFont typeface="Arial" panose="020B0604020202020204"/>
              <a:buNone/>
            </a:pPr>
            <a:r>
              <a:rPr lang="en-US" sz="1400" b="1" smtClean="0"/>
              <a:t>91 860 500 8590</a:t>
            </a:r>
            <a:endParaRPr lang="en-US" sz="1400" b="1" smtClean="0"/>
          </a:p>
          <a:p>
            <a:pPr marL="0" indent="0">
              <a:buClr>
                <a:schemeClr val="dk1"/>
              </a:buClr>
              <a:buSzPts val="1100"/>
              <a:buFont typeface="Arial" panose="020B0604020202020204"/>
              <a:buNone/>
            </a:pPr>
            <a:r>
              <a:rPr lang="en-US" sz="1400" b="1" smtClean="0"/>
              <a:t>91 914 509 3943</a:t>
            </a:r>
            <a:endParaRPr lang="en-US" sz="1400" b="1" dirty="0"/>
          </a:p>
        </p:txBody>
      </p:sp>
      <p:sp>
        <p:nvSpPr>
          <p:cNvPr id="11" name="Rectangle 10"/>
          <p:cNvSpPr/>
          <p:nvPr/>
        </p:nvSpPr>
        <p:spPr>
          <a:xfrm>
            <a:off x="3381309" y="4163241"/>
            <a:ext cx="4833611" cy="769441"/>
          </a:xfrm>
          <a:prstGeom prst="rect">
            <a:avLst/>
          </a:prstGeom>
        </p:spPr>
        <p:txBody>
          <a:bodyPr wrap="square">
            <a:spAutoFit/>
          </a:bodyPr>
          <a:lstStyle/>
          <a:p>
            <a:r>
              <a:rPr lang="en-US" sz="1100" b="1" dirty="0">
                <a:solidFill>
                  <a:schemeClr val="tx1">
                    <a:lumMod val="50000"/>
                  </a:schemeClr>
                </a:solidFill>
                <a:latin typeface="Malgun Gothic" panose="020B0503020000020004" pitchFamily="34" charset="-127"/>
                <a:ea typeface="Malgun Gothic" panose="020B0503020000020004" pitchFamily="34" charset="-127"/>
                <a:cs typeface="Raleway"/>
                <a:sym typeface="Muli"/>
              </a:rPr>
              <a:t>ZILLIONLINK PRIVATE LIMITED </a:t>
            </a:r>
            <a:endParaRPr lang="en-US" sz="1100" b="1" dirty="0">
              <a:solidFill>
                <a:schemeClr val="tx1">
                  <a:lumMod val="50000"/>
                </a:schemeClr>
              </a:solidFill>
              <a:latin typeface="Malgun Gothic" panose="020B0503020000020004" pitchFamily="34" charset="-127"/>
              <a:ea typeface="Malgun Gothic" panose="020B0503020000020004" pitchFamily="34" charset="-127"/>
              <a:cs typeface="Raleway"/>
              <a:sym typeface="Muli"/>
            </a:endParaRPr>
          </a:p>
          <a:p>
            <a:r>
              <a:rPr lang="en-US" sz="1100" dirty="0">
                <a:solidFill>
                  <a:schemeClr val="tx1">
                    <a:lumMod val="50000"/>
                  </a:schemeClr>
                </a:solidFill>
                <a:latin typeface="Malgun Gothic" panose="020B0503020000020004" pitchFamily="34" charset="-127"/>
                <a:ea typeface="Malgun Gothic" panose="020B0503020000020004" pitchFamily="34" charset="-127"/>
                <a:cs typeface="Raleway"/>
                <a:sym typeface="Muli"/>
              </a:rPr>
              <a:t>SN NO 44/19, Plot no 4, Office Unit 2, First Floor Darshana Building, Narhe Industrial Estate , Pune, Maharashtra, India, 411041 </a:t>
            </a:r>
            <a:endParaRPr lang="en-US" sz="1100" dirty="0">
              <a:solidFill>
                <a:schemeClr val="tx1">
                  <a:lumMod val="50000"/>
                </a:schemeClr>
              </a:solidFill>
              <a:latin typeface="Malgun Gothic" panose="020B0503020000020004" pitchFamily="34" charset="-127"/>
              <a:ea typeface="Malgun Gothic" panose="020B0503020000020004" pitchFamily="34" charset="-127"/>
              <a:cs typeface="Raleway"/>
              <a:sym typeface="Muli"/>
            </a:endParaRPr>
          </a:p>
          <a:p>
            <a:r>
              <a:rPr lang="en-IN" sz="1100" b="1" dirty="0">
                <a:solidFill>
                  <a:schemeClr val="tx1">
                    <a:lumMod val="50000"/>
                  </a:schemeClr>
                </a:solidFill>
                <a:latin typeface="Malgun Gothic" panose="020B0503020000020004" pitchFamily="34" charset="-127"/>
                <a:ea typeface="Malgun Gothic" panose="020B0503020000020004" pitchFamily="34" charset="-127"/>
                <a:cs typeface="Raleway"/>
              </a:rPr>
              <a:t>GSTIN</a:t>
            </a:r>
            <a:r>
              <a:rPr lang="en-IN" sz="1100" dirty="0">
                <a:solidFill>
                  <a:schemeClr val="tx1">
                    <a:lumMod val="50000"/>
                  </a:schemeClr>
                </a:solidFill>
                <a:latin typeface="Malgun Gothic" panose="020B0503020000020004" pitchFamily="34" charset="-127"/>
                <a:ea typeface="Malgun Gothic" panose="020B0503020000020004" pitchFamily="34" charset="-127"/>
                <a:cs typeface="Raleway"/>
              </a:rPr>
              <a:t> : 27AACCZ0407B1ZU , </a:t>
            </a:r>
            <a:r>
              <a:rPr lang="en-IN" sz="1100" b="1" dirty="0">
                <a:solidFill>
                  <a:schemeClr val="tx1">
                    <a:lumMod val="50000"/>
                  </a:schemeClr>
                </a:solidFill>
                <a:latin typeface="Malgun Gothic" panose="020B0503020000020004" pitchFamily="34" charset="-127"/>
                <a:ea typeface="Malgun Gothic" panose="020B0503020000020004" pitchFamily="34" charset="-127"/>
                <a:cs typeface="Raleway"/>
              </a:rPr>
              <a:t>IEC</a:t>
            </a:r>
            <a:r>
              <a:rPr lang="en-IN" sz="1100" dirty="0">
                <a:solidFill>
                  <a:schemeClr val="tx1">
                    <a:lumMod val="50000"/>
                  </a:schemeClr>
                </a:solidFill>
                <a:latin typeface="Malgun Gothic" panose="020B0503020000020004" pitchFamily="34" charset="-127"/>
                <a:ea typeface="Malgun Gothic" panose="020B0503020000020004" pitchFamily="34" charset="-127"/>
                <a:cs typeface="Raleway"/>
              </a:rPr>
              <a:t> : AACCZ0407B </a:t>
            </a:r>
            <a:endParaRPr lang="en-IN" sz="1100" dirty="0">
              <a:solidFill>
                <a:schemeClr val="tx1">
                  <a:lumMod val="50000"/>
                </a:schemeClr>
              </a:solidFill>
              <a:latin typeface="Malgun Gothic" panose="020B0503020000020004" pitchFamily="34" charset="-127"/>
              <a:ea typeface="Malgun Gothic" panose="020B0503020000020004" pitchFamily="34" charset="-127"/>
              <a:cs typeface="Raleway"/>
              <a:sym typeface="Muli"/>
            </a:endParaRPr>
          </a:p>
        </p:txBody>
      </p:sp>
      <p:pic>
        <p:nvPicPr>
          <p:cNvPr id="12" name="Picture 2" descr="File:Facebook Logo.png - Wikimedia Comm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246" y="3576029"/>
            <a:ext cx="311150" cy="311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nd Me On - Transparent Background Instagram Logo, HD Png ...">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1565" y="3576030"/>
            <a:ext cx="297926" cy="3117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inkedin Icon Images, Linkedin Icon Transparent PNG, Free download">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9419" y="3558380"/>
            <a:ext cx="346901" cy="3469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9"/>
          <a:stretch>
            <a:fillRect/>
          </a:stretch>
        </p:blipFill>
        <p:spPr>
          <a:xfrm>
            <a:off x="523974" y="4082789"/>
            <a:ext cx="2154830" cy="990806"/>
          </a:xfrm>
          <a:prstGeom prst="rect">
            <a:avLst/>
          </a:prstGeom>
        </p:spPr>
      </p:pic>
      <p:pic>
        <p:nvPicPr>
          <p:cNvPr id="2" name="Picture 1" descr="sd"/>
          <p:cNvPicPr>
            <a:picLocks noChangeAspect="1"/>
          </p:cNvPicPr>
          <p:nvPr/>
        </p:nvPicPr>
        <p:blipFill>
          <a:blip r:embed="rId10"/>
          <a:stretch>
            <a:fillRect/>
          </a:stretch>
        </p:blipFill>
        <p:spPr>
          <a:xfrm>
            <a:off x="6628765" y="580390"/>
            <a:ext cx="2056765" cy="164528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0">
                                            <p:txEl>
                                              <p:pRg st="0" end="0"/>
                                            </p:txEl>
                                          </p:spTgt>
                                        </p:tgtEl>
                                      </p:cBhvr>
                                    </p:animEffect>
                                    <p:animScale>
                                      <p:cBhvr>
                                        <p:cTn id="11" dur="250" autoRev="1" fill="hold"/>
                                        <p:tgtEl>
                                          <p:spTgt spid="10">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0">
                                            <p:txEl>
                                              <p:pRg st="1" end="1"/>
                                            </p:txEl>
                                          </p:spTgt>
                                        </p:tgtEl>
                                      </p:cBhvr>
                                    </p:animEffect>
                                    <p:animScale>
                                      <p:cBhvr>
                                        <p:cTn id="16" dur="250" autoRev="1" fill="hold"/>
                                        <p:tgtEl>
                                          <p:spTgt spid="10">
                                            <p:txEl>
                                              <p:pRg st="1" end="1"/>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0">
                                            <p:txEl>
                                              <p:pRg st="2" end="2"/>
                                            </p:txEl>
                                          </p:spTgt>
                                        </p:tgtEl>
                                      </p:cBhvr>
                                    </p:animEffect>
                                    <p:animScale>
                                      <p:cBhvr>
                                        <p:cTn id="21" dur="250" autoRev="1" fill="hold"/>
                                        <p:tgtEl>
                                          <p:spTgt spid="10">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0">
                                            <p:txEl>
                                              <p:pRg st="3" end="3"/>
                                            </p:txEl>
                                          </p:spTgt>
                                        </p:tgtEl>
                                      </p:cBhvr>
                                    </p:animEffect>
                                    <p:animScale>
                                      <p:cBhvr>
                                        <p:cTn id="26" dur="250" autoRev="1" fill="hold"/>
                                        <p:tgtEl>
                                          <p:spTgt spid="10">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3"/>
          <p:cNvSpPr/>
          <p:nvPr/>
        </p:nvSpPr>
        <p:spPr>
          <a:xfrm>
            <a:off x="6158230" y="-92075"/>
            <a:ext cx="2873375" cy="321945"/>
          </a:xfrm>
          <a:prstGeom prst="rect">
            <a:avLst/>
          </a:prstGeom>
        </p:spPr>
        <p:txBody>
          <a:bodyPr wrap="square">
            <a:noAutofit/>
          </a:bodyPr>
          <a:p>
            <a:r>
              <a:rPr lang="en-IN" altLang="en-GB" sz="2100" dirty="0" smtClean="0">
                <a:gradFill>
                  <a:gsLst>
                    <a:gs pos="0">
                      <a:srgbClr val="FECF40"/>
                    </a:gs>
                    <a:gs pos="100000">
                      <a:srgbClr val="846C21"/>
                    </a:gs>
                  </a:gsLst>
                  <a:lin scaled="0"/>
                </a:gradFill>
              </a:rPr>
              <a:t>About Zillion Group</a:t>
            </a:r>
            <a:r>
              <a:rPr lang="en-IN" altLang="en-GB" sz="4050" dirty="0" smtClean="0">
                <a:solidFill>
                  <a:schemeClr val="accent2"/>
                </a:solidFill>
              </a:rPr>
              <a:t> </a:t>
            </a:r>
            <a:r>
              <a:rPr lang="en-GB" sz="4050" dirty="0" smtClean="0">
                <a:solidFill>
                  <a:schemeClr val="accent2"/>
                </a:solidFill>
              </a:rPr>
              <a:t> </a:t>
            </a:r>
            <a:endParaRPr lang="ko-KR" altLang="en-US" sz="4050" dirty="0">
              <a:solidFill>
                <a:schemeClr val="accent3"/>
              </a:solidFill>
              <a:latin typeface="+mj-lt"/>
            </a:endParaRPr>
          </a:p>
        </p:txBody>
      </p:sp>
      <p:pic>
        <p:nvPicPr>
          <p:cNvPr id="2" name="Picture 1"/>
          <p:cNvPicPr>
            <a:picLocks noChangeAspect="1"/>
          </p:cNvPicPr>
          <p:nvPr/>
        </p:nvPicPr>
        <p:blipFill>
          <a:blip r:embed="rId1"/>
          <a:stretch>
            <a:fillRect/>
          </a:stretch>
        </p:blipFill>
        <p:spPr>
          <a:xfrm>
            <a:off x="205140" y="398754"/>
            <a:ext cx="1353315" cy="1104140"/>
          </a:xfrm>
          <a:prstGeom prst="rect">
            <a:avLst/>
          </a:prstGeom>
        </p:spPr>
      </p:pic>
      <p:pic>
        <p:nvPicPr>
          <p:cNvPr id="3" name="Picture 2"/>
          <p:cNvPicPr>
            <a:picLocks noChangeAspect="1"/>
          </p:cNvPicPr>
          <p:nvPr/>
        </p:nvPicPr>
        <p:blipFill>
          <a:blip r:embed="rId2"/>
          <a:stretch>
            <a:fillRect/>
          </a:stretch>
        </p:blipFill>
        <p:spPr>
          <a:xfrm>
            <a:off x="354281" y="1641419"/>
            <a:ext cx="2081294" cy="930047"/>
          </a:xfrm>
          <a:prstGeom prst="rect">
            <a:avLst/>
          </a:prstGeom>
        </p:spPr>
      </p:pic>
      <p:pic>
        <p:nvPicPr>
          <p:cNvPr id="4" name="Picture 3"/>
          <p:cNvPicPr>
            <a:picLocks noChangeAspect="1"/>
          </p:cNvPicPr>
          <p:nvPr/>
        </p:nvPicPr>
        <p:blipFill>
          <a:blip r:embed="rId3"/>
          <a:stretch>
            <a:fillRect/>
          </a:stretch>
        </p:blipFill>
        <p:spPr>
          <a:xfrm>
            <a:off x="294874" y="2625152"/>
            <a:ext cx="2456206" cy="984339"/>
          </a:xfrm>
          <a:prstGeom prst="rect">
            <a:avLst/>
          </a:prstGeom>
        </p:spPr>
      </p:pic>
      <p:pic>
        <p:nvPicPr>
          <p:cNvPr id="5" name="Picture 4"/>
          <p:cNvPicPr>
            <a:picLocks noChangeAspect="1"/>
          </p:cNvPicPr>
          <p:nvPr/>
        </p:nvPicPr>
        <p:blipFill>
          <a:blip r:embed="rId4"/>
          <a:srcRect b="16673"/>
          <a:stretch>
            <a:fillRect/>
          </a:stretch>
        </p:blipFill>
        <p:spPr>
          <a:xfrm>
            <a:off x="111919" y="3719989"/>
            <a:ext cx="1145381" cy="987743"/>
          </a:xfrm>
          <a:prstGeom prst="rect">
            <a:avLst/>
          </a:prstGeom>
        </p:spPr>
      </p:pic>
      <p:sp>
        <p:nvSpPr>
          <p:cNvPr id="6" name="Rectangle 3"/>
          <p:cNvSpPr/>
          <p:nvPr/>
        </p:nvSpPr>
        <p:spPr>
          <a:xfrm>
            <a:off x="1982325" y="229657"/>
            <a:ext cx="5735782" cy="2073910"/>
          </a:xfrm>
          <a:prstGeom prst="rect">
            <a:avLst/>
          </a:prstGeom>
        </p:spPr>
        <p:txBody>
          <a:bodyPr wrap="square">
            <a:spAutoFit/>
          </a:bodyPr>
          <a:p>
            <a:pPr algn="ctr">
              <a:spcAft>
                <a:spcPts val="800"/>
              </a:spcAft>
            </a:pPr>
            <a:r>
              <a:rPr lang="en-IN" sz="1800" b="1" dirty="0" smtClean="0">
                <a:solidFill>
                  <a:schemeClr val="accent4">
                    <a:lumMod val="50000"/>
                  </a:schemeClr>
                </a:solidFill>
                <a:latin typeface="Yu Gothic UI Semilight" panose="020B0400000000000000" pitchFamily="34" charset="-128"/>
                <a:ea typeface="Yu Gothic UI Semilight" panose="020B0400000000000000" pitchFamily="34" charset="-128"/>
                <a:cs typeface="Arial" panose="020B0604020202020204" pitchFamily="34" charset="0"/>
              </a:rPr>
              <a:t> </a:t>
            </a:r>
            <a:endParaRPr lang="en-IN" sz="1800" b="1" dirty="0" smtClean="0">
              <a:solidFill>
                <a:schemeClr val="accent4">
                  <a:lumMod val="50000"/>
                </a:schemeClr>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algn="l">
              <a:spcAft>
                <a:spcPts val="800"/>
              </a:spcAft>
            </a:pP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1650" b="1" i="1" u="sng"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FLOW</a:t>
            </a:r>
            <a:r>
              <a:rPr lang="en-IN" sz="1650" b="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dedicated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to </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the training and execution services of Industrial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Psychology, Counselling Psychology and Value Education to Electronic </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Sector.</a:t>
            </a:r>
            <a:endPar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spcAft>
                <a:spcPts val="800"/>
              </a:spcAft>
            </a:pPr>
            <a:endParaRPr lang="en-US" sz="10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lnSpc>
                <a:spcPct val="107000"/>
              </a:lnSpc>
              <a:spcAft>
                <a:spcPts val="800"/>
              </a:spcAft>
            </a:pP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8" name="Rectangle 3"/>
          <p:cNvSpPr/>
          <p:nvPr/>
        </p:nvSpPr>
        <p:spPr>
          <a:xfrm>
            <a:off x="2651067" y="1774570"/>
            <a:ext cx="6079622" cy="1694180"/>
          </a:xfrm>
          <a:prstGeom prst="rect">
            <a:avLst/>
          </a:prstGeom>
        </p:spPr>
        <p:txBody>
          <a:bodyPr wrap="square">
            <a:spAutoFit/>
          </a:bodyPr>
          <a:p>
            <a:pPr algn="l">
              <a:spcAft>
                <a:spcPts val="800"/>
              </a:spcAft>
            </a:pP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165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ZillionBrain</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offering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skilling and upskilling services to Electronic Educational Institutes, Electronic Manufacturing Services and Electronic Start-ups</a:t>
            </a:r>
            <a:endPar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spcAft>
                <a:spcPts val="800"/>
              </a:spcAft>
            </a:pPr>
            <a:endParaRPr lang="en-US" sz="10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lnSpc>
                <a:spcPct val="107000"/>
              </a:lnSpc>
              <a:spcAft>
                <a:spcPts val="800"/>
              </a:spcAft>
            </a:pP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9" name="Text Box 8"/>
          <p:cNvSpPr txBox="1"/>
          <p:nvPr/>
        </p:nvSpPr>
        <p:spPr>
          <a:xfrm>
            <a:off x="2651284" y="2825115"/>
            <a:ext cx="5965031" cy="852805"/>
          </a:xfrm>
          <a:prstGeom prst="rect">
            <a:avLst/>
          </a:prstGeom>
          <a:noFill/>
        </p:spPr>
        <p:txBody>
          <a:bodyPr wrap="square" rtlCol="0" anchor="t">
            <a:spAutoFit/>
          </a:bodyPr>
          <a:p>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Brand </a:t>
            </a:r>
            <a:r>
              <a:rPr lang="en-IN" sz="165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Zillion Trade</a:t>
            </a:r>
            <a:r>
              <a:rPr lang="en-IN" sz="1650" b="1" i="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 </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is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dedicated to trading of </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electronic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components, devices and gadgets for Indian and overseas market</a:t>
            </a:r>
            <a:endPar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endParaRPr>
          </a:p>
        </p:txBody>
      </p:sp>
      <p:sp>
        <p:nvSpPr>
          <p:cNvPr id="10" name="Rectangle 3"/>
          <p:cNvSpPr/>
          <p:nvPr/>
        </p:nvSpPr>
        <p:spPr>
          <a:xfrm>
            <a:off x="1914049" y="3949065"/>
            <a:ext cx="6289834" cy="1534001"/>
          </a:xfrm>
          <a:prstGeom prst="rect">
            <a:avLst/>
          </a:prstGeom>
        </p:spPr>
        <p:txBody>
          <a:bodyPr wrap="square">
            <a:noAutofit/>
          </a:bodyPr>
          <a:p>
            <a:pPr algn="l">
              <a:lnSpc>
                <a:spcPct val="107000"/>
              </a:lnSpc>
              <a:spcAft>
                <a:spcPts val="800"/>
              </a:spcAft>
            </a:pP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165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Diago</a:t>
            </a:r>
            <a:r>
              <a:rPr lang="en-IN" sz="165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offering </a:t>
            </a:r>
            <a:r>
              <a:rPr lang="en-IN" sz="165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Innovative product development services to Indian and overseas market . </a:t>
            </a: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125"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pic>
        <p:nvPicPr>
          <p:cNvPr id="11" name="Picture 10" descr="sd"/>
          <p:cNvPicPr>
            <a:picLocks noChangeAspect="1"/>
          </p:cNvPicPr>
          <p:nvPr/>
        </p:nvPicPr>
        <p:blipFill>
          <a:blip r:embed="rId5">
            <a:alphaModFix amt="16000"/>
          </a:blip>
          <a:stretch>
            <a:fillRect/>
          </a:stretch>
        </p:blipFill>
        <p:spPr>
          <a:xfrm>
            <a:off x="2495550" y="935831"/>
            <a:ext cx="4913948" cy="3930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4059</Words>
  <Application>WPS Presentation</Application>
  <PresentationFormat>On-screen Show (16:9)</PresentationFormat>
  <Paragraphs>183</Paragraphs>
  <Slides>9</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SimSun</vt:lpstr>
      <vt:lpstr>Wingdings</vt:lpstr>
      <vt:lpstr>Arial</vt:lpstr>
      <vt:lpstr>Raleway</vt:lpstr>
      <vt:lpstr>Lato</vt:lpstr>
      <vt:lpstr>Malgun Gothic</vt:lpstr>
      <vt:lpstr>Muli</vt:lpstr>
      <vt:lpstr>Segoe Print</vt:lpstr>
      <vt:lpstr>Yu Gothic UI Semilight</vt:lpstr>
      <vt:lpstr>Microsoft YaHei</vt:lpstr>
      <vt:lpstr>Arial Unicode MS</vt:lpstr>
      <vt:lpstr>Antonio template</vt:lpstr>
      <vt:lpstr>ZillionBrain Serving Industry Desires –Experience WOW   </vt:lpstr>
      <vt:lpstr>Insight </vt:lpstr>
      <vt:lpstr>From the desk of CEO  </vt:lpstr>
      <vt:lpstr>Service details  </vt:lpstr>
      <vt:lpstr>Services</vt:lpstr>
      <vt:lpstr>Associations &amp; Advisory bodies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gajanan</dc:creator>
  <cp:lastModifiedBy>Bhakti G Kulkarni</cp:lastModifiedBy>
  <cp:revision>149</cp:revision>
  <dcterms:created xsi:type="dcterms:W3CDTF">2024-04-16T11:11:00Z</dcterms:created>
  <dcterms:modified xsi:type="dcterms:W3CDTF">2024-04-20T17:25:56Z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1118E99026384B2784787ECC2DFA4733_13</vt:lpwstr>
  </property>
  <property fmtid="{D5CDD505-2E9C-101B-9397-08002B2CF9AE}" pid="3" name="KSOProductBuildVer">
    <vt:lpwstr>1033-12.2.0.16731</vt:lpwstr>
  </property>
</Properties>
</file>